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9" r:id="rId3"/>
    <p:sldId id="259" r:id="rId4"/>
    <p:sldId id="261" r:id="rId5"/>
    <p:sldId id="270" r:id="rId6"/>
    <p:sldId id="262" r:id="rId7"/>
    <p:sldId id="271" r:id="rId8"/>
    <p:sldId id="268" r:id="rId9"/>
    <p:sldId id="266" r:id="rId10"/>
    <p:sldId id="263" r:id="rId11"/>
    <p:sldId id="265" r:id="rId12"/>
    <p:sldId id="272" r:id="rId13"/>
    <p:sldId id="273" r:id="rId14"/>
    <p:sldId id="276" r:id="rId15"/>
    <p:sldId id="278" r:id="rId16"/>
    <p:sldId id="274" r:id="rId17"/>
    <p:sldId id="275" r:id="rId18"/>
    <p:sldId id="277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8" r:id="rId28"/>
    <p:sldId id="290" r:id="rId29"/>
    <p:sldId id="291" r:id="rId30"/>
    <p:sldId id="289" r:id="rId31"/>
  </p:sldIdLst>
  <p:sldSz cx="12192000" cy="6858000"/>
  <p:notesSz cx="6954838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9466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D0FB2D8E-C254-4302-9993-13384E8B0AEE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9466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DAAD6122-73CD-478F-92EC-5D145BDC7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8686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jpeg>
</file>

<file path=ppt/media/image12.jpeg>
</file>

<file path=ppt/media/image13.png>
</file>

<file path=ppt/media/image14.png>
</file>

<file path=ppt/media/image15.png>
</file>

<file path=ppt/media/image16.gif>
</file>

<file path=ppt/media/image18.gif>
</file>

<file path=ppt/media/image19.jpe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jpeg>
</file>

<file path=ppt/media/image31.png>
</file>

<file path=ppt/media/image32.png>
</file>

<file path=ppt/media/image32.wmf>
</file>

<file path=ppt/media/image33.jpeg>
</file>

<file path=ppt/media/image33.png>
</file>

<file path=ppt/media/image34.jpeg>
</file>

<file path=ppt/media/image36.png>
</file>

<file path=ppt/media/image37.jpeg>
</file>

<file path=ppt/media/image38.jpe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5.gif>
</file>

<file path=ppt/media/image6.pn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16003-5945-45F6-937F-5ECF8749E177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63638"/>
            <a:ext cx="5583238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479925"/>
            <a:ext cx="5564188" cy="36655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CCC79-4D61-4062-B325-2D57B14B0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8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CCC79-4D61-4062-B325-2D57B14B0B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7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9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0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1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2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3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4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5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6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7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8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9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0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1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2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3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4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5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6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7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9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0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1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2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3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4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5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6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7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0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1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2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3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4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6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8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9" name="Oval 1608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0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1" name="Oval 1610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2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3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7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8" name="Oval 1617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9" name="Oval 1618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0" name="Oval 1619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1" name="Oval 1620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2" name="Oval 1621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3" name="Oval 1622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4" name="Oval 1623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6" name="Oval 1625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7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8" name="Oval 1627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9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" name="Oval 1629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1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2" name="Oval 1631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3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4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5" name="Oval 1634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6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7" name="Oval 1636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9" name="Oval 1638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" name="Oval 1639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1" name="Oval 1640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" name="Oval 1641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3" name="Oval 1642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4" name="Oval 1643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5" name="Oval 1644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" name="Oval 1645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" name="Oval 1646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" name="Oval 1647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9" name="Oval 1648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0" name="Oval 1649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1" name="Oval 1650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2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3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4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5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6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7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9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0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1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2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3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4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5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6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7" name="Oval 1666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" name="Oval 1667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9" name="Oval 1668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0" name="Oval 1669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1" name="Oval 1670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2" name="Oval 1671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3" name="Oval 1672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" name="Oval 1673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5" name="Oval 1674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6" name="Oval 1675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" name="Oval 1676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8" name="Oval 1677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" name="Oval 1678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0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1" name="Oval 1680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2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3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4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5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6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7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8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9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0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1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3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4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5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6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8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9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0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1" name="Oval 1700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2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3" name="Oval 1702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4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5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7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8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9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0" name="Oval 1709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1" name="Oval 1710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2" name="Oval 1711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3" name="Oval 1712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4" name="Oval 1713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5" name="Oval 1714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6" name="Oval 1715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7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8" name="Oval 1717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9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0" name="Oval 1719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1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2" name="Oval 1721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3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4" name="Oval 1723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5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6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7" name="Oval 1726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8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9" name="Oval 1728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0" name="Oval 1729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1" name="Oval 1730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2" name="Oval 1731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3" name="Oval 1732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4" name="Oval 1733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5" name="Oval 1734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6" name="Oval 1735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7" name="Oval 1736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8" name="Oval 1737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9" name="Oval 1738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0" name="Oval 1739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1" name="Oval 1740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2" name="Oval 1741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3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5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6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8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9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0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2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3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4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5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6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8" name="Oval 1757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9" name="Oval 1758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0" name="Oval 1759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" name="Oval 1760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2" name="Oval 1761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3" name="Oval 1762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" name="Oval 1763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5" name="Oval 1764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6" name="Oval 1765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7" name="Oval 1766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8" name="Oval 1767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9" name="Oval 1768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0" name="Oval 1769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1" name="Oval 1770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2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" name="Oval 1772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5" name="Oval 1774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6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7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8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9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0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1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2" name="Oval 1781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3" name="Oval 1782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4" name="Oval 1783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5" name="Oval 1784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6" name="Oval 1785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7" name="Oval 1786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8" name="Oval 1787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9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0" name="Oval 178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1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2" name="Oval 1791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4" name="Oval 1793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5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" name="Oval 1795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7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8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9" name="Oval 1798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00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1" name="Oval 1800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2" name="Oval 1801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3" name="Oval 1802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" name="Oval 1803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5" name="Oval 1804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6" name="Oval 1805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" name="Oval 1806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8" name="Oval 1807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9" name="Oval 1808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0" name="Oval 1809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1" name="Oval 1810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2" name="Oval 1811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3" name="Oval 1812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4" name="Oval 1813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5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6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7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8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9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0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1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3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4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6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7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8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0" name="Oval 1829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1" name="Oval 1830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" name="Oval 1831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3" name="Oval 1832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" name="Oval 1833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5" name="Oval 1834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6" name="Oval 1835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" name="Oval 1836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8" name="Oval 1837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9" name="Oval 1838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0" name="Oval 1839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1" name="Oval 1840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2" name="Oval 1841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3" name="Oval 1842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4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5" name="Oval 18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6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7" name="Oval 1846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8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9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0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1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2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3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4" name="Oval 1853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5" name="Oval 1854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6" name="Oval 1855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7" name="Oval 1856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8" name="Oval 1857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9" name="Oval 1858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0" name="Oval 1859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1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2" name="Oval 1861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3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4" name="Oval 1863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5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6" name="Oval 186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7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8" name="Oval 1867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9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0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1" name="Oval 1870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72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" name="Oval 1872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4" name="Oval 1873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" name="Oval 1874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6" name="Oval 1875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" name="Oval 1876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8" name="Oval 1877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9" name="Oval 1878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0" name="Oval 1879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1" name="Oval 1880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2" name="Oval 1881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3" name="Oval 1882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4" name="Oval 1883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5" name="Oval 1884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6" name="Oval 1885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7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8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9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0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1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2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3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5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6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7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8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0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2" name="Oval 1901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" name="Oval 1902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" name="Oval 1903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5" name="Oval 1904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6" name="Oval 1905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7" name="Oval 1906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" name="Oval 1907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" name="Oval 1908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Oval 1909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1" name="Oval 1910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2" name="Oval 1911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3" name="Oval 1912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4" name="Oval 1913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5" name="Oval 1914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6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7" name="Oval 1916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18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9" name="Oval 1918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0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1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2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4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5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" name="Oval 1925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7" name="Oval 1926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8" name="Oval 1927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9" name="Oval 1928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0" name="Oval 1929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1" name="Oval 1930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2" name="Oval 1931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3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4" name="Oval 1933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5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6" name="Oval 1935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7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8" name="Oval 1937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9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0" name="Oval 1939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" name="Oval 1942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4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" name="Oval 1944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6" name="Oval 1945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7" name="Oval 1946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8" name="Oval 1947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9" name="Oval 1948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0" name="Oval 1949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1" name="Oval 1950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2" name="Oval 1951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" name="Oval 1952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4" name="Oval 1953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5" name="Oval 1954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6" name="Oval 1955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7" name="Oval 1956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8" name="Oval 1957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9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0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2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4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5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6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7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8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9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0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1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2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3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4" name="Oval 1973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5" name="Oval 1974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" name="Oval 1975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7" name="Oval 1976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" name="Oval 1977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9" name="Oval 1978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" name="Oval 1979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1" name="Oval 1980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2" name="Oval 1981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3" name="Oval 1982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4" name="Oval 1983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5" name="Oval 1984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6" name="Oval 1985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7" name="Oval 1986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9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0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1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2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3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5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6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8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9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1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2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8F45588E-10EF-402D-805D-E235A4FF7FDC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F24C-A69A-4C00-936E-4F52F1B2CBD6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06B89-C3D1-432C-821B-7E5F2E729CA1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DAA95-73E1-4699-8787-749A80D156EA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E97F-5301-4D75-97F7-AD39F1894E3D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E2E19-2AC0-4DC2-A6A6-A1BF12707FD9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8520E-1321-4441-8376-86F96886EF60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14EAA-07D7-4F12-90DF-0BD9C86B35B8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46548-1E4E-4654-9E8E-115795A24541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B0C7-BB23-4348-9005-B321DF3840CC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06223-1873-4B20-8A28-7B4C151FE929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8A6122-188A-451A-993F-81C756AF7A7D}" type="datetime1">
              <a:rPr lang="en-US" smtClean="0"/>
              <a:t>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2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5.emf"/><Relationship Id="rId4" Type="http://schemas.openxmlformats.org/officeDocument/2006/relationships/oleObject" Target="../embeddings/oleObject2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546" y="4960137"/>
            <a:ext cx="8075054" cy="1463040"/>
          </a:xfrm>
        </p:spPr>
        <p:txBody>
          <a:bodyPr/>
          <a:lstStyle/>
          <a:p>
            <a:r>
              <a:rPr lang="en-US" dirty="0"/>
              <a:t>Cohen chap 4. standard &amp; normal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38309" y="4960137"/>
            <a:ext cx="3200400" cy="1463040"/>
          </a:xfrm>
        </p:spPr>
        <p:txBody>
          <a:bodyPr/>
          <a:lstStyle/>
          <a:p>
            <a:r>
              <a:rPr lang="en-US" dirty="0"/>
              <a:t>For EDUC/PSY 6600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497572" y="244549"/>
            <a:ext cx="7198242" cy="385961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50000"/>
              </a:spcBef>
            </a:pPr>
            <a:r>
              <a:rPr lang="en-US" altLang="en-US" sz="2400" b="1" i="1" dirty="0">
                <a:solidFill>
                  <a:schemeClr val="tx1"/>
                </a:solidFill>
              </a:rPr>
              <a:t>“How do all these </a:t>
            </a:r>
            <a:r>
              <a:rPr lang="en-US" altLang="en-US" sz="2400" b="1" i="1" dirty="0" err="1">
                <a:solidFill>
                  <a:schemeClr val="tx1"/>
                </a:solidFill>
              </a:rPr>
              <a:t>unusuals</a:t>
            </a:r>
            <a:r>
              <a:rPr lang="en-US" altLang="en-US" sz="2400" b="1" i="1" dirty="0">
                <a:solidFill>
                  <a:schemeClr val="tx1"/>
                </a:solidFill>
              </a:rPr>
              <a:t> strike you, Watson?”</a:t>
            </a:r>
          </a:p>
          <a:p>
            <a:pPr algn="ctr">
              <a:spcBef>
                <a:spcPct val="50000"/>
              </a:spcBef>
            </a:pPr>
            <a:r>
              <a:rPr lang="en-US" altLang="en-US" sz="2400" b="1" i="1" dirty="0">
                <a:solidFill>
                  <a:schemeClr val="tx1"/>
                </a:solidFill>
              </a:rPr>
              <a:t>“Their cumulative effect is certainly considerable, and yet each of them is quite possible in itself”</a:t>
            </a:r>
          </a:p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tx1"/>
                </a:solidFill>
              </a:rPr>
              <a:t>Sherlock Holmes and Dr. Watson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i="1" dirty="0">
                <a:solidFill>
                  <a:schemeClr val="tx1"/>
                </a:solidFill>
              </a:rPr>
              <a:t>The Adventure of Abbey Grange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57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7" name="Picture 3" descr="http://www.mathsisfun.com/data/images/normal-distribution-exb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058" y="2717443"/>
            <a:ext cx="3251109" cy="183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962" y="489466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/>
              <a:t>Example: draw a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/>
          </p:nvPr>
        </p:nvGraphicFramePr>
        <p:xfrm>
          <a:off x="1796143" y="4724400"/>
          <a:ext cx="8229600" cy="914400"/>
        </p:xfrm>
        <a:graphic>
          <a:graphicData uri="http://schemas.openxmlformats.org/drawingml/2006/table">
            <a:tbl>
              <a:tblPr/>
              <a:tblGrid>
                <a:gridCol w="822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2400" dirty="0">
                        <a:solidFill>
                          <a:srgbClr val="0033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2400" dirty="0">
                        <a:solidFill>
                          <a:srgbClr val="0033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679448" y="1480066"/>
            <a:ext cx="8534400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u="sng" dirty="0">
                <a:latin typeface="Arial" panose="020B0604020202020204" pitchFamily="34" charset="0"/>
              </a:rPr>
              <a:t>95% of students at school are between 1.1m and 1.7m tall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anose="020B0604020202020204" pitchFamily="34" charset="0"/>
              </a:rPr>
              <a:t>Assuming this data is </a:t>
            </a:r>
            <a:r>
              <a:rPr lang="en-US" sz="2400" b="1" dirty="0">
                <a:latin typeface="Arial" panose="020B0604020202020204" pitchFamily="34" charset="0"/>
              </a:rPr>
              <a:t>normally distributed</a:t>
            </a:r>
            <a:r>
              <a:rPr lang="en-US" sz="2400" dirty="0">
                <a:latin typeface="Arial" panose="020B0604020202020204" pitchFamily="34" charset="0"/>
              </a:rPr>
              <a:t> can you calculate the </a:t>
            </a:r>
            <a:r>
              <a:rPr lang="en-US" sz="2400" u="sng" dirty="0">
                <a:latin typeface="Arial" panose="020B0604020202020204" pitchFamily="34" charset="0"/>
              </a:rPr>
              <a:t>mean </a:t>
            </a:r>
            <a:r>
              <a:rPr lang="en-US" sz="2400" dirty="0">
                <a:latin typeface="Arial" panose="020B0604020202020204" pitchFamily="34" charset="0"/>
              </a:rPr>
              <a:t>and </a:t>
            </a:r>
            <a:r>
              <a:rPr lang="en-US" sz="2400" u="sng" dirty="0">
                <a:latin typeface="Arial" panose="020B0604020202020204" pitchFamily="34" charset="0"/>
              </a:rPr>
              <a:t>standard deviation</a:t>
            </a:r>
            <a:r>
              <a:rPr lang="en-US" sz="2400" dirty="0">
                <a:latin typeface="Arial" panose="020B0604020202020204" pitchFamily="34" charset="0"/>
              </a:rPr>
              <a:t>?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</a:endParaRP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The mean is </a:t>
            </a:r>
            <a:r>
              <a:rPr lang="en-US" sz="2400" u="sng" dirty="0">
                <a:latin typeface="Arial" panose="020B0604020202020204" pitchFamily="34" charset="0"/>
              </a:rPr>
              <a:t>halfway</a:t>
            </a:r>
            <a:r>
              <a:rPr lang="en-US" sz="2400" dirty="0">
                <a:latin typeface="Arial" panose="020B0604020202020204" pitchFamily="34" charset="0"/>
              </a:rPr>
              <a:t> between 1.1m and 1.7m: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</a:rPr>
              <a:t>Mean = (1.1m + 1.7m) / 2 =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</a:rPr>
              <a:t>1.4m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95% is 2 standard deviations either side of the mean (a total of 4 standard deviations) so: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3300"/>
                </a:solidFill>
              </a:rPr>
              <a:t>standard deviation = (1.7m-1.1m) / 4 </a:t>
            </a:r>
            <a:br>
              <a:rPr lang="en-US" sz="2400" dirty="0">
                <a:solidFill>
                  <a:srgbClr val="003300"/>
                </a:solidFill>
              </a:rPr>
            </a:br>
            <a:r>
              <a:rPr lang="en-US" sz="2400" dirty="0">
                <a:solidFill>
                  <a:srgbClr val="003300"/>
                </a:solidFill>
              </a:rPr>
              <a:t>= 0.6m / 4 = </a:t>
            </a:r>
            <a:r>
              <a:rPr lang="en-US" sz="2400" b="1" dirty="0">
                <a:solidFill>
                  <a:srgbClr val="003300"/>
                </a:solidFill>
              </a:rPr>
              <a:t>0.15m</a:t>
            </a:r>
            <a:endParaRPr lang="en-US" sz="2400" dirty="0">
              <a:solidFill>
                <a:srgbClr val="003300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/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50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27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http://www.mathsisfun.com/data/images/normal-distribution-exb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987" y="2084832"/>
            <a:ext cx="3251109" cy="183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calculate z-score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000" u="sng" dirty="0"/>
              <a:t>You have a friend who is 1.85m tall</a:t>
            </a:r>
          </a:p>
          <a:p>
            <a:pPr lvl="0"/>
            <a:r>
              <a:rPr lang="en-US" sz="2800" i="1" dirty="0">
                <a:latin typeface="Arial" panose="020B0604020202020204" pitchFamily="34" charset="0"/>
              </a:rPr>
              <a:t>How far is 1.85 from the mean?</a:t>
            </a:r>
          </a:p>
          <a:p>
            <a:pPr lvl="1"/>
            <a:r>
              <a:rPr lang="en-US" sz="2800" dirty="0">
                <a:latin typeface="Arial" panose="020B0604020202020204" pitchFamily="34" charset="0"/>
              </a:rPr>
              <a:t>It is 1.85 - 1.4 =</a:t>
            </a:r>
            <a:r>
              <a:rPr lang="en-US" sz="2800" b="1" dirty="0">
                <a:latin typeface="Arial" panose="020B0604020202020204" pitchFamily="34" charset="0"/>
              </a:rPr>
              <a:t> 0.45m from the mean</a:t>
            </a:r>
          </a:p>
          <a:p>
            <a:pPr lvl="1"/>
            <a:endParaRPr lang="en-US" sz="2500" i="1" dirty="0">
              <a:latin typeface="Arial" panose="020B0604020202020204" pitchFamily="34" charset="0"/>
            </a:endParaRPr>
          </a:p>
          <a:p>
            <a:pPr lvl="0"/>
            <a:r>
              <a:rPr lang="en-US" sz="2800" i="1" dirty="0">
                <a:latin typeface="Arial" panose="020B0604020202020204" pitchFamily="34" charset="0"/>
              </a:rPr>
              <a:t> How many standard deviations is that?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</a:p>
          <a:p>
            <a:pPr lvl="1"/>
            <a:r>
              <a:rPr lang="en-US" sz="2800" dirty="0">
                <a:latin typeface="Arial" panose="020B0604020202020204" pitchFamily="34" charset="0"/>
              </a:rPr>
              <a:t>0.45m / 0.15m = </a:t>
            </a:r>
            <a:r>
              <a:rPr lang="en-US" sz="2800" b="1" dirty="0">
                <a:latin typeface="Arial" panose="020B0604020202020204" pitchFamily="34" charset="0"/>
              </a:rPr>
              <a:t>3 standard deviations</a:t>
            </a:r>
          </a:p>
          <a:p>
            <a:pPr lvl="1"/>
            <a:endParaRPr lang="en-US" sz="2800" b="1" dirty="0">
              <a:latin typeface="Arial" panose="020B0604020202020204" pitchFamily="34" charset="0"/>
            </a:endParaRPr>
          </a:p>
          <a:p>
            <a:r>
              <a:rPr lang="en-US" sz="3200" dirty="0"/>
              <a:t>You can see on the bell curve that 1.85m is </a:t>
            </a:r>
            <a:r>
              <a:rPr lang="en-US" sz="3200" b="1" dirty="0"/>
              <a:t>3 standard deviations</a:t>
            </a:r>
            <a:r>
              <a:rPr lang="en-US" sz="3200" dirty="0"/>
              <a:t> from the mean of 1.4, so:</a:t>
            </a:r>
          </a:p>
          <a:p>
            <a:pPr lvl="1"/>
            <a:r>
              <a:rPr lang="en-US" sz="2900" dirty="0"/>
              <a:t>Your friend's height has a "z-score" of 3.0</a:t>
            </a:r>
            <a:endParaRPr lang="en-US" sz="2800" dirty="0">
              <a:latin typeface="Arial" panose="020B0604020202020204" pitchFamily="34" charset="0"/>
            </a:endParaRPr>
          </a:p>
          <a:p>
            <a:pPr lvl="1"/>
            <a:endParaRPr lang="en-US" sz="2500" dirty="0">
              <a:latin typeface="Arial" panose="020B0604020202020204" pitchFamily="34" charset="0"/>
            </a:endParaRPr>
          </a:p>
          <a:p>
            <a:pPr lvl="1"/>
            <a:endParaRPr lang="en-US" sz="25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77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581" y="327638"/>
            <a:ext cx="9720072" cy="1499616"/>
          </a:xfrm>
        </p:spPr>
        <p:txBody>
          <a:bodyPr/>
          <a:lstStyle/>
          <a:p>
            <a:r>
              <a:rPr lang="en-US" dirty="0"/>
              <a:t>Using z-scores in the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761" y="1925391"/>
            <a:ext cx="6458496" cy="5273899"/>
          </a:xfrm>
        </p:spPr>
        <p:txBody>
          <a:bodyPr/>
          <a:lstStyle/>
          <a:p>
            <a:pPr marL="228600" indent="-228600"/>
            <a:r>
              <a:rPr lang="en-US" altLang="en-US" sz="2800" dirty="0"/>
              <a:t>Statistical texts: </a:t>
            </a:r>
            <a:r>
              <a:rPr lang="en-US" altLang="en-US" sz="2800" i="1" dirty="0">
                <a:latin typeface="Times New Roman" panose="02020603050405020304" pitchFamily="18" charset="0"/>
              </a:rPr>
              <a:t>z</a:t>
            </a:r>
            <a:r>
              <a:rPr lang="en-US" altLang="en-US" sz="2800" dirty="0"/>
              <a:t> or standard normal distribution table</a:t>
            </a:r>
          </a:p>
          <a:p>
            <a:pPr marL="571500" lvl="1" indent="-228600"/>
            <a:r>
              <a:rPr lang="en-US" altLang="en-US" sz="2400" dirty="0">
                <a:ea typeface="ＭＳ Ｐゴシック" panose="020B0600070205080204" pitchFamily="34" charset="-128"/>
              </a:rPr>
              <a:t>Only ½ distribution presented in table (symmetrical)</a:t>
            </a:r>
          </a:p>
          <a:p>
            <a:pPr marL="571500" lvl="1" indent="-228600"/>
            <a:r>
              <a:rPr lang="en-US" altLang="en-US" sz="2400" dirty="0">
                <a:ea typeface="ＭＳ Ｐゴシック" panose="020B0600070205080204" pitchFamily="34" charset="-128"/>
              </a:rPr>
              <a:t>Add negative sign for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z</a:t>
            </a:r>
            <a:r>
              <a:rPr lang="en-US" altLang="en-US" sz="2400" dirty="0">
                <a:ea typeface="ＭＳ Ｐゴシック" panose="020B0600070205080204" pitchFamily="34" charset="-128"/>
              </a:rPr>
              <a:t>-scores below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M</a:t>
            </a:r>
          </a:p>
          <a:p>
            <a:pPr marL="2552700" lvl="4" indent="-381000"/>
            <a:endParaRPr lang="en-US" altLang="en-US" sz="1800" dirty="0">
              <a:ea typeface="ＭＳ Ｐゴシック" panose="020B0600070205080204" pitchFamily="34" charset="-128"/>
            </a:endParaRPr>
          </a:p>
          <a:p>
            <a:pPr marL="228600" indent="-228600"/>
            <a:r>
              <a:rPr lang="en-US" altLang="en-US" sz="2800" i="1" dirty="0">
                <a:latin typeface="Times New Roman" panose="02020603050405020304" pitchFamily="18" charset="0"/>
              </a:rPr>
              <a:t>z</a:t>
            </a:r>
            <a:r>
              <a:rPr lang="en-US" altLang="en-US" sz="2800" dirty="0"/>
              <a:t>-scores used to determine area under curve</a:t>
            </a:r>
          </a:p>
          <a:p>
            <a:pPr marL="571500" lvl="1" indent="-228600"/>
            <a:r>
              <a:rPr lang="en-US" altLang="en-US" sz="2400" dirty="0">
                <a:ea typeface="ＭＳ Ｐゴシック" panose="020B0600070205080204" pitchFamily="34" charset="-128"/>
              </a:rPr>
              <a:t>Between given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z</a:t>
            </a:r>
            <a:r>
              <a:rPr lang="en-US" altLang="en-US" sz="2400" dirty="0">
                <a:ea typeface="ＭＳ Ｐゴシック" panose="020B0600070205080204" pitchFamily="34" charset="-128"/>
              </a:rPr>
              <a:t>-score and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M </a:t>
            </a:r>
            <a:r>
              <a:rPr lang="en-US" altLang="en-US" sz="2400" dirty="0">
                <a:ea typeface="ＭＳ Ｐゴシック" panose="020B0600070205080204" pitchFamily="34" charset="-128"/>
              </a:rPr>
              <a:t>(0)</a:t>
            </a:r>
          </a:p>
          <a:p>
            <a:pPr marL="571500" lvl="1" indent="-228600"/>
            <a:r>
              <a:rPr lang="en-US" altLang="en-US" sz="2400" dirty="0">
                <a:ea typeface="ＭＳ Ｐゴシック" panose="020B0600070205080204" pitchFamily="34" charset="-128"/>
              </a:rPr>
              <a:t>Between given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z</a:t>
            </a:r>
            <a:r>
              <a:rPr lang="en-US" altLang="en-US" sz="2400" dirty="0">
                <a:ea typeface="ＭＳ Ｐゴシック" panose="020B0600070205080204" pitchFamily="34" charset="-128"/>
              </a:rPr>
              <a:t>-score and tail of distribution</a:t>
            </a:r>
            <a:endParaRPr lang="en-US" altLang="en-US" sz="2400" i="1" dirty="0">
              <a:ea typeface="ＭＳ Ｐゴシック" panose="020B0600070205080204" pitchFamily="34" charset="-128"/>
            </a:endParaRPr>
          </a:p>
          <a:p>
            <a:pPr marL="571500" lvl="1" indent="-228600"/>
            <a:r>
              <a:rPr lang="en-US" altLang="en-US" sz="2400" dirty="0">
                <a:ea typeface="ＭＳ Ｐゴシック" panose="020B0600070205080204" pitchFamily="34" charset="-128"/>
              </a:rPr>
              <a:t>Between 2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z</a:t>
            </a:r>
            <a:r>
              <a:rPr lang="en-US" altLang="en-US" sz="2400" dirty="0">
                <a:ea typeface="ＭＳ Ｐゴシック" panose="020B0600070205080204" pitchFamily="34" charset="-128"/>
              </a:rPr>
              <a:t>-scores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 descr="z-tab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7" r="24690"/>
          <a:stretch/>
        </p:blipFill>
        <p:spPr bwMode="auto">
          <a:xfrm>
            <a:off x="6671257" y="1661429"/>
            <a:ext cx="5050000" cy="3902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5087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7" y="287149"/>
            <a:ext cx="9720072" cy="1499616"/>
          </a:xfrm>
        </p:spPr>
        <p:txBody>
          <a:bodyPr/>
          <a:lstStyle/>
          <a:p>
            <a:r>
              <a:rPr lang="en-US" dirty="0"/>
              <a:t>Examples: standardizing scores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821" y="1937805"/>
            <a:ext cx="10586434" cy="4726547"/>
          </a:xfrm>
        </p:spPr>
        <p:txBody>
          <a:bodyPr>
            <a:normAutofit fontScale="92500"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The z-score for student 1.63 m tall = ______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Height of student with a z-score of -2.65 = _______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The PR of a student that is 1.51 m tall = _______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The 90</a:t>
            </a:r>
            <a:r>
              <a:rPr lang="en-US" sz="2400" baseline="30000" dirty="0"/>
              <a:t>th</a:t>
            </a:r>
            <a:r>
              <a:rPr lang="en-US" sz="2400" dirty="0"/>
              <a:t> percentile for student heights = _______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24126" y="1315671"/>
            <a:ext cx="10219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Assume:  School’s </a:t>
            </a:r>
            <a:r>
              <a:rPr lang="en-US" b="1" u="sng" dirty="0"/>
              <a:t>population</a:t>
            </a:r>
            <a:r>
              <a:rPr lang="en-US" u="sng" dirty="0"/>
              <a:t> of student’s heights have M (µ) = 1.4 m &amp; SD (</a:t>
            </a:r>
            <a:r>
              <a:rPr lang="el-GR" u="sng" dirty="0">
                <a:latin typeface="Courier New" panose="02070309020205020404" pitchFamily="49" charset="0"/>
                <a:cs typeface="Courier New" panose="02070309020205020404" pitchFamily="49" charset="0"/>
              </a:rPr>
              <a:t>σ</a:t>
            </a:r>
            <a:r>
              <a:rPr lang="en-US" u="sng" dirty="0"/>
              <a:t>) = 0.15 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174896" y="1835097"/>
                <a:ext cx="1469374" cy="693844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1.63−1.4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0.15</m:t>
                          </m:r>
                        </m:den>
                      </m:f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4896" y="1835097"/>
                <a:ext cx="1469374" cy="69384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960578" y="4144056"/>
                <a:ext cx="5116340" cy="899221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B0F0"/>
                    </a:solidFill>
                  </a:rPr>
                  <a:t>Z-score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1.51−1.4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0.15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rgbClr val="00B0F0"/>
                    </a:solidFill>
                  </a:rPr>
                  <a:t> = 0.73 </a:t>
                </a:r>
                <a:r>
                  <a:rPr lang="en-US" sz="2400" dirty="0">
                    <a:solidFill>
                      <a:srgbClr val="00B0F0"/>
                    </a:solidFill>
                    <a:sym typeface="Wingdings" panose="05000000000000000000" pitchFamily="2" charset="2"/>
                  </a:rPr>
                  <a:t> table A.1</a:t>
                </a:r>
                <a:endParaRPr lang="en-US" sz="2400" dirty="0">
                  <a:solidFill>
                    <a:srgbClr val="00B0F0"/>
                  </a:solidFill>
                </a:endParaRPr>
              </a:p>
              <a:p>
                <a:pPr algn="ctr"/>
                <a:r>
                  <a:rPr lang="en-US" sz="2400" dirty="0">
                    <a:solidFill>
                      <a:srgbClr val="00B0F0"/>
                    </a:solidFill>
                  </a:rPr>
                  <a:t>Area below = .5 + .2673 or 1 - .2327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0578" y="4144056"/>
                <a:ext cx="5116340" cy="899221"/>
              </a:xfrm>
              <a:prstGeom prst="rect">
                <a:avLst/>
              </a:prstGeom>
              <a:blipFill rotWithShape="0">
                <a:blip r:embed="rId3"/>
                <a:stretch>
                  <a:fillRect l="-119" t="-1342" b="-18792"/>
                </a:stretch>
              </a:blipFill>
              <a:ln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5273749" y="1937805"/>
            <a:ext cx="1360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1.53 SDs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01793" y="3280436"/>
            <a:ext cx="115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1.00 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93661" y="3215525"/>
            <a:ext cx="2880912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00B0F0"/>
                </a:solidFill>
              </a:rPr>
              <a:t>1.4 - 2.65(0.15)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75728" y="4645957"/>
            <a:ext cx="1158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76.73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4677" y="5429980"/>
            <a:ext cx="5116340" cy="110799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00B0F0"/>
                </a:solidFill>
              </a:rPr>
              <a:t>Area below = .9 </a:t>
            </a:r>
            <a:r>
              <a:rPr lang="en-US" sz="2400" dirty="0">
                <a:solidFill>
                  <a:srgbClr val="00B0F0"/>
                </a:solidFill>
                <a:sym typeface="Wingdings" panose="05000000000000000000" pitchFamily="2" charset="2"/>
              </a:rPr>
              <a:t> table A.1= .40 &amp; .10</a:t>
            </a:r>
          </a:p>
          <a:p>
            <a:pPr algn="ctr"/>
            <a:r>
              <a:rPr lang="en-US" sz="2400" dirty="0">
                <a:solidFill>
                  <a:srgbClr val="00B0F0"/>
                </a:solidFill>
                <a:sym typeface="Wingdings" panose="05000000000000000000" pitchFamily="2" charset="2"/>
              </a:rPr>
              <a:t>Z-score = 1.28</a:t>
            </a:r>
          </a:p>
          <a:p>
            <a:pPr algn="ctr"/>
            <a:r>
              <a:rPr lang="en-US" sz="2400" dirty="0">
                <a:solidFill>
                  <a:srgbClr val="00B0F0"/>
                </a:solidFill>
                <a:sym typeface="Wingdings" panose="05000000000000000000" pitchFamily="2" charset="2"/>
              </a:rPr>
              <a:t>Height = 1.4 + 1.28*0.15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99611" y="5983978"/>
            <a:ext cx="1360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1.59 m</a:t>
            </a:r>
          </a:p>
        </p:txBody>
      </p:sp>
    </p:spTree>
    <p:extLst>
      <p:ext uri="{BB962C8B-B14F-4D97-AF65-F5344CB8AC3E}">
        <p14:creationId xmlns:p14="http://schemas.microsoft.com/office/powerpoint/2010/main" val="34053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7" y="287149"/>
            <a:ext cx="9720072" cy="1499616"/>
          </a:xfrm>
        </p:spPr>
        <p:txBody>
          <a:bodyPr/>
          <a:lstStyle/>
          <a:p>
            <a:r>
              <a:rPr lang="en-US" dirty="0"/>
              <a:t>Examples: finding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646" y="2197961"/>
            <a:ext cx="3657600" cy="41148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more than </a:t>
            </a:r>
            <a:r>
              <a:rPr lang="en-US" dirty="0"/>
              <a:t>1.63 m tall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24126" y="1315671"/>
            <a:ext cx="10219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Assume:  School’s </a:t>
            </a:r>
            <a:r>
              <a:rPr lang="en-US" b="1" u="sng" dirty="0"/>
              <a:t>population</a:t>
            </a:r>
            <a:r>
              <a:rPr lang="en-US" u="sng" dirty="0"/>
              <a:t> of student’s heights have M (µ) = 1.4 m &amp; SD (</a:t>
            </a:r>
            <a:r>
              <a:rPr lang="el-GR" u="sng" dirty="0">
                <a:latin typeface="Courier New" panose="02070309020205020404" pitchFamily="49" charset="0"/>
                <a:cs typeface="Courier New" panose="02070309020205020404" pitchFamily="49" charset="0"/>
              </a:rPr>
              <a:t>σ</a:t>
            </a:r>
            <a:r>
              <a:rPr lang="en-US" u="sng" dirty="0"/>
              <a:t>) = 0.15 m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36820" y="2202288"/>
            <a:ext cx="3657600" cy="4114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45720" tIns="45720" rIns="45720" bIns="45720" numCol="1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less than </a:t>
            </a:r>
            <a:r>
              <a:rPr lang="en-US" dirty="0"/>
              <a:t>1.2 m tall</a:t>
            </a:r>
          </a:p>
        </p:txBody>
      </p:sp>
      <p:sp>
        <p:nvSpPr>
          <p:cNvPr id="8" name="Rectangle 7"/>
          <p:cNvSpPr/>
          <p:nvPr/>
        </p:nvSpPr>
        <p:spPr>
          <a:xfrm>
            <a:off x="8293994" y="2197961"/>
            <a:ext cx="3657600" cy="41549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200" b="1" dirty="0"/>
              <a:t>between</a:t>
            </a:r>
            <a:r>
              <a:rPr lang="en-US" sz="2200" dirty="0"/>
              <a:t> 1.2 &amp; 1.63 m tall</a:t>
            </a:r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  <a:p>
            <a:pPr algn="ctr"/>
            <a:endParaRPr lang="en-US" sz="2200" dirty="0"/>
          </a:p>
        </p:txBody>
      </p:sp>
      <p:sp>
        <p:nvSpPr>
          <p:cNvPr id="9" name="Rectangle 8"/>
          <p:cNvSpPr/>
          <p:nvPr/>
        </p:nvSpPr>
        <p:spPr>
          <a:xfrm>
            <a:off x="2890432" y="1685003"/>
            <a:ext cx="64865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Probability </a:t>
            </a:r>
            <a:r>
              <a:rPr lang="en-US" sz="2800" b="1" u="sng" dirty="0"/>
              <a:t>a</a:t>
            </a:r>
            <a:r>
              <a:rPr lang="en-US" sz="2800" dirty="0"/>
              <a:t> randomly chosen </a:t>
            </a:r>
            <a:r>
              <a:rPr lang="en-US" sz="2800" b="1" u="sng" dirty="0"/>
              <a:t>student</a:t>
            </a:r>
            <a:r>
              <a:rPr lang="en-US" sz="2800" dirty="0"/>
              <a:t> is…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037" y="2577555"/>
            <a:ext cx="3106818" cy="19699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18" y="4902905"/>
            <a:ext cx="1619028" cy="1054409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587607" y="2700323"/>
            <a:ext cx="3356565" cy="2231840"/>
            <a:chOff x="4587607" y="2700323"/>
            <a:chExt cx="3356565" cy="223184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87607" y="2700323"/>
              <a:ext cx="3356026" cy="223184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45076" y="2700323"/>
              <a:ext cx="799096" cy="1097748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7607" y="5173866"/>
            <a:ext cx="1423449" cy="9015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7193" y="2665712"/>
            <a:ext cx="3520571" cy="238682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372254" y="5264816"/>
            <a:ext cx="1360967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.1151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08020" y="5228450"/>
            <a:ext cx="1360967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.0516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376951" y="5730674"/>
            <a:ext cx="1360967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.8333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498371" y="5228450"/>
            <a:ext cx="2926311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1- .0516 - .1151</a:t>
            </a:r>
          </a:p>
        </p:txBody>
      </p:sp>
    </p:spTree>
    <p:extLst>
      <p:ext uri="{BB962C8B-B14F-4D97-AF65-F5344CB8AC3E}">
        <p14:creationId xmlns:p14="http://schemas.microsoft.com/office/powerpoint/2010/main" val="325775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097" y="366276"/>
            <a:ext cx="9720072" cy="1499616"/>
          </a:xfrm>
        </p:spPr>
        <p:txBody>
          <a:bodyPr/>
          <a:lstStyle/>
          <a:p>
            <a:r>
              <a:rPr lang="en-US" dirty="0"/>
              <a:t>Examples: using percentiles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9645" y="1865892"/>
            <a:ext cx="5370393" cy="4511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45720" tIns="45720" rIns="45720" bIns="45720" numCol="1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dirty="0"/>
              <a:t>What is the </a:t>
            </a:r>
            <a:r>
              <a:rPr lang="en-US" b="1" dirty="0"/>
              <a:t>Percentile Rank (PR) </a:t>
            </a:r>
            <a:r>
              <a:rPr lang="en-US" dirty="0"/>
              <a:t>for a student with a height of 1.7 m?</a:t>
            </a:r>
          </a:p>
        </p:txBody>
      </p:sp>
      <p:sp>
        <p:nvSpPr>
          <p:cNvPr id="7" name="Rectangle 6"/>
          <p:cNvSpPr/>
          <p:nvPr/>
        </p:nvSpPr>
        <p:spPr>
          <a:xfrm>
            <a:off x="1024126" y="1380066"/>
            <a:ext cx="10219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Assume:  School’s </a:t>
            </a:r>
            <a:r>
              <a:rPr lang="en-US" b="1" u="sng" dirty="0"/>
              <a:t>population</a:t>
            </a:r>
            <a:r>
              <a:rPr lang="en-US" u="sng" dirty="0"/>
              <a:t> of student’s heights have M (µ) = 1.4 m &amp; SD (</a:t>
            </a:r>
            <a:r>
              <a:rPr lang="el-GR" u="sng" dirty="0">
                <a:latin typeface="Courier New" panose="02070309020205020404" pitchFamily="49" charset="0"/>
                <a:cs typeface="Courier New" panose="02070309020205020404" pitchFamily="49" charset="0"/>
              </a:rPr>
              <a:t>σ</a:t>
            </a:r>
            <a:r>
              <a:rPr lang="en-US" u="sng" dirty="0"/>
              <a:t>) = 0.15 m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65949" y="1865892"/>
            <a:ext cx="5522891" cy="4511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45720" tIns="45720" rIns="45720" bIns="45720" numCol="1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What height correspond to the </a:t>
            </a:r>
            <a:r>
              <a:rPr lang="en-US" b="1" dirty="0"/>
              <a:t>15 percentile</a:t>
            </a:r>
            <a:r>
              <a:rPr lang="en-US" dirty="0"/>
              <a:t> in student height?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16" y="2512033"/>
            <a:ext cx="4147449" cy="26305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097" y="5260293"/>
            <a:ext cx="2178567" cy="79835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939861" y="5765331"/>
            <a:ext cx="1158949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97.72th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10578" y="5337752"/>
            <a:ext cx="28809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Table: tail = .0228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902" y="2512033"/>
            <a:ext cx="4213033" cy="246400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60952" y="5119297"/>
            <a:ext cx="28809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Table: z = -1.04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47759" y="5519051"/>
            <a:ext cx="353419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Height = 1.4 -1.04(0.15)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701161" y="5703717"/>
            <a:ext cx="1782002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1.24 meters</a:t>
            </a:r>
          </a:p>
        </p:txBody>
      </p:sp>
    </p:spTree>
    <p:extLst>
      <p:ext uri="{BB962C8B-B14F-4D97-AF65-F5344CB8AC3E}">
        <p14:creationId xmlns:p14="http://schemas.microsoft.com/office/powerpoint/2010/main" val="379629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  <p:bldP spid="15" grpId="0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18" y="352409"/>
            <a:ext cx="9720072" cy="1499616"/>
          </a:xfrm>
        </p:spPr>
        <p:txBody>
          <a:bodyPr/>
          <a:lstStyle/>
          <a:p>
            <a:r>
              <a:rPr lang="en-US" dirty="0"/>
              <a:t>Other normal distributions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535775"/>
              </p:ext>
            </p:extLst>
          </p:nvPr>
        </p:nvGraphicFramePr>
        <p:xfrm>
          <a:off x="1053502" y="2296654"/>
          <a:ext cx="10270665" cy="3860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94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4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68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2030">
                <a:tc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Name &amp; formula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σ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030">
                <a:tc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SAT = 100z + 500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2030">
                <a:tc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T =   10z +   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2030">
                <a:tc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IQ: </a:t>
                      </a:r>
                      <a:r>
                        <a:rPr lang="en-US" sz="3200" dirty="0" err="1">
                          <a:solidFill>
                            <a:schemeClr val="tx1"/>
                          </a:solidFill>
                        </a:rPr>
                        <a:t>Standford-Binet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 =  16z + 100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2030">
                <a:tc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IQ: Wechsler =  15z + 100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93194" y="1621193"/>
            <a:ext cx="848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Which one?  Convention and tradition</a:t>
            </a:r>
          </a:p>
        </p:txBody>
      </p:sp>
    </p:spTree>
    <p:extLst>
      <p:ext uri="{BB962C8B-B14F-4D97-AF65-F5344CB8AC3E}">
        <p14:creationId xmlns:p14="http://schemas.microsoft.com/office/powerpoint/2010/main" val="2157220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convert scores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defTabSz="2227263">
              <a:buFont typeface="+mj-lt"/>
              <a:buAutoNum type="arabicPeriod"/>
            </a:pPr>
            <a:r>
              <a:rPr lang="en-US" dirty="0"/>
              <a:t>Z = -0.2  	</a:t>
            </a:r>
            <a:r>
              <a:rPr lang="en-US" dirty="0">
                <a:sym typeface="Wingdings" panose="05000000000000000000" pitchFamily="2" charset="2"/>
              </a:rPr>
              <a:t>  _____ SAT score</a:t>
            </a:r>
          </a:p>
          <a:p>
            <a:pPr marL="457200" indent="-457200" defTabSz="2227263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SAT = 520 	  _____ z score</a:t>
            </a:r>
          </a:p>
          <a:p>
            <a:pPr marL="457200" indent="-457200" defTabSz="2227263">
              <a:buFont typeface="+mj-lt"/>
              <a:buAutoNum type="arabicPeriod"/>
            </a:pPr>
            <a:endParaRPr lang="en-US" dirty="0">
              <a:sym typeface="Wingdings" panose="05000000000000000000" pitchFamily="2" charset="2"/>
            </a:endParaRPr>
          </a:p>
          <a:p>
            <a:pPr marL="457200" indent="-457200" defTabSz="2227263">
              <a:buFont typeface="+mj-lt"/>
              <a:buAutoNum type="arabicPeriod"/>
            </a:pPr>
            <a:r>
              <a:rPr lang="en-US" dirty="0"/>
              <a:t>Z =  1.3 	</a:t>
            </a:r>
            <a:r>
              <a:rPr lang="en-US" dirty="0">
                <a:sym typeface="Wingdings" panose="05000000000000000000" pitchFamily="2" charset="2"/>
              </a:rPr>
              <a:t>  _____ T score</a:t>
            </a:r>
          </a:p>
          <a:p>
            <a:pPr marL="457200" indent="-457200" defTabSz="2227263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T-score = 38 	  _____ z score</a:t>
            </a:r>
          </a:p>
          <a:p>
            <a:pPr marL="457200" indent="-457200" defTabSz="2227263">
              <a:buFont typeface="+mj-lt"/>
              <a:buAutoNum type="arabicPeriod"/>
            </a:pPr>
            <a:endParaRPr lang="en-US" dirty="0">
              <a:sym typeface="Wingdings" panose="05000000000000000000" pitchFamily="2" charset="2"/>
            </a:endParaRPr>
          </a:p>
          <a:p>
            <a:pPr marL="457200" indent="-457200" defTabSz="2227263">
              <a:buFont typeface="+mj-lt"/>
              <a:buAutoNum type="arabicPeriod"/>
            </a:pPr>
            <a:r>
              <a:rPr lang="en-US" dirty="0"/>
              <a:t>Z =  -3.1 	</a:t>
            </a:r>
            <a:r>
              <a:rPr lang="en-US" dirty="0">
                <a:sym typeface="Wingdings" panose="05000000000000000000" pitchFamily="2" charset="2"/>
              </a:rPr>
              <a:t>  _____ W-IQ score</a:t>
            </a:r>
          </a:p>
          <a:p>
            <a:pPr marL="457200" indent="-457200" defTabSz="2227263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W-IQ = 127 	  _____ z score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663412" y="2514260"/>
                <a:ext cx="2021773" cy="529889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B0F0"/>
                    </a:solidFill>
                  </a:rPr>
                  <a:t>Z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520−500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endParaRPr lang="en-US" sz="2400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3412" y="2514260"/>
                <a:ext cx="2021773" cy="529889"/>
              </a:xfrm>
              <a:prstGeom prst="rect">
                <a:avLst/>
              </a:prstGeom>
              <a:blipFill rotWithShape="0">
                <a:blip r:embed="rId2"/>
                <a:stretch>
                  <a:fillRect b="-19101"/>
                </a:stretch>
              </a:blipFill>
              <a:ln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9663412" y="3883873"/>
                <a:ext cx="2021773" cy="529889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B0F0"/>
                    </a:solidFill>
                  </a:rPr>
                  <a:t>Z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38−50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en-US" sz="2400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3412" y="3883873"/>
                <a:ext cx="2021773" cy="529889"/>
              </a:xfrm>
              <a:prstGeom prst="rect">
                <a:avLst/>
              </a:prstGeom>
              <a:blipFill rotWithShape="0">
                <a:blip r:embed="rId3"/>
                <a:stretch>
                  <a:fillRect b="-19101"/>
                </a:stretch>
              </a:blipFill>
              <a:ln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9663411" y="5446337"/>
                <a:ext cx="2021773" cy="529889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B0F0"/>
                    </a:solidFill>
                  </a:rPr>
                  <a:t>Z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127−100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</m:oMath>
                </a14:m>
                <a:endParaRPr lang="en-US" sz="2400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3411" y="5446337"/>
                <a:ext cx="2021773" cy="529889"/>
              </a:xfrm>
              <a:prstGeom prst="rect">
                <a:avLst/>
              </a:prstGeom>
              <a:blipFill rotWithShape="0">
                <a:blip r:embed="rId4"/>
                <a:stretch>
                  <a:fillRect t="-1124" b="-17978"/>
                </a:stretch>
              </a:blipFill>
              <a:ln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537436" y="2084832"/>
            <a:ext cx="3125976" cy="3693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SAT = 500 + -0.2(100)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25220" y="3449371"/>
            <a:ext cx="3125976" cy="3693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SAT = 50 + 1.3(10)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25220" y="5029431"/>
            <a:ext cx="3125976" cy="3693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SAT = 100 -3.1(15)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75584" y="2177821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480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75584" y="2671385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0.20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568492" y="3606119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63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68492" y="4099683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-1.20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75584" y="5059251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47.5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75584" y="5552815"/>
            <a:ext cx="996416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1.80</a:t>
            </a:r>
          </a:p>
        </p:txBody>
      </p:sp>
    </p:spTree>
    <p:extLst>
      <p:ext uri="{BB962C8B-B14F-4D97-AF65-F5344CB8AC3E}">
        <p14:creationId xmlns:p14="http://schemas.microsoft.com/office/powerpoint/2010/main" val="64593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&amp; statistics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extBox 7"/>
          <p:cNvSpPr txBox="1">
            <a:spLocks noChangeArrowheads="1"/>
          </p:cNvSpPr>
          <p:nvPr/>
        </p:nvSpPr>
        <p:spPr bwMode="auto">
          <a:xfrm>
            <a:off x="2014471" y="5408057"/>
            <a:ext cx="80708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sz="1800" dirty="0"/>
          </a:p>
        </p:txBody>
      </p:sp>
      <p:sp>
        <p:nvSpPr>
          <p:cNvPr id="10" name="Rounded Rectangle 9"/>
          <p:cNvSpPr>
            <a:spLocks noChangeArrowheads="1"/>
          </p:cNvSpPr>
          <p:nvPr/>
        </p:nvSpPr>
        <p:spPr bwMode="auto">
          <a:xfrm>
            <a:off x="1932715" y="1703315"/>
            <a:ext cx="8234362" cy="4572000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0000">
            <a:solidFill>
              <a:schemeClr val="accent1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u="sng" dirty="0">
              <a:solidFill>
                <a:schemeClr val="lt1"/>
              </a:solidFill>
              <a:cs typeface="Arial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u="sng" dirty="0">
              <a:solidFill>
                <a:schemeClr val="lt1"/>
              </a:solidFill>
              <a:cs typeface="Arial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u="sng" dirty="0">
                <a:solidFill>
                  <a:schemeClr val="lt1"/>
                </a:solidFill>
                <a:cs typeface="Arial"/>
              </a:rPr>
              <a:t>Population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chemeClr val="lt1"/>
                </a:solidFill>
                <a:cs typeface="Arial"/>
              </a:rPr>
              <a:t>“parameters”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lt1"/>
              </a:solidFill>
              <a:cs typeface="Arial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chemeClr val="lt1"/>
                </a:solidFill>
                <a:cs typeface="Arial"/>
              </a:rPr>
              <a:t>N = size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FF0000"/>
                </a:solidFill>
                <a:cs typeface="Arial"/>
              </a:rPr>
              <a:t>μ = mean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chemeClr val="lt1"/>
                </a:solidFill>
                <a:cs typeface="Arial"/>
              </a:rPr>
              <a:t>σ</a:t>
            </a:r>
            <a:r>
              <a:rPr lang="en-US" sz="2800" b="1" baseline="30000" dirty="0">
                <a:solidFill>
                  <a:schemeClr val="lt1"/>
                </a:solidFill>
                <a:cs typeface="Arial"/>
              </a:rPr>
              <a:t>2</a:t>
            </a:r>
            <a:r>
              <a:rPr lang="en-US" sz="2800" b="1" dirty="0">
                <a:solidFill>
                  <a:schemeClr val="lt1"/>
                </a:solidFill>
                <a:cs typeface="Arial"/>
              </a:rPr>
              <a:t> = variance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chemeClr val="lt1"/>
                </a:solidFill>
                <a:cs typeface="Arial"/>
              </a:rPr>
              <a:t>σ = standard deviation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lt1"/>
              </a:solidFill>
              <a:cs typeface="Arial"/>
            </a:endParaRPr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689926" y="1927790"/>
            <a:ext cx="5167368" cy="3637310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10000">
            <a:solidFill>
              <a:srgbClr val="D2DA7A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u="sng" dirty="0">
                <a:cs typeface="Arial"/>
              </a:rPr>
              <a:t>Sample</a:t>
            </a:r>
            <a:endParaRPr lang="en-US" sz="2400" b="1" dirty="0">
              <a:cs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cs typeface="Arial"/>
              </a:rPr>
              <a:t>“statistics”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dirty="0">
              <a:cs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cs typeface="Arial"/>
              </a:rPr>
              <a:t>n = size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0000"/>
                </a:solidFill>
                <a:cs typeface="Arial"/>
              </a:rPr>
              <a:t>    = mean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cs typeface="Arial"/>
              </a:rPr>
              <a:t>s</a:t>
            </a:r>
            <a:r>
              <a:rPr lang="en-US" sz="2400" b="1" baseline="30000" dirty="0">
                <a:cs typeface="Arial"/>
              </a:rPr>
              <a:t>2</a:t>
            </a:r>
            <a:r>
              <a:rPr lang="en-US" sz="2400" b="1" dirty="0">
                <a:cs typeface="Arial"/>
              </a:rPr>
              <a:t> = variance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cs typeface="Arial"/>
              </a:rPr>
              <a:t>s = standard deviation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u="sng" dirty="0"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22552" y="4394278"/>
                <a:ext cx="302117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552" y="4394278"/>
                <a:ext cx="302117" cy="276999"/>
              </a:xfrm>
              <a:prstGeom prst="rect">
                <a:avLst/>
              </a:prstGeom>
              <a:blipFill rotWithShape="0">
                <a:blip r:embed="rId2"/>
                <a:stretch>
                  <a:fillRect r="-7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810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39" y="327295"/>
            <a:ext cx="9720072" cy="1499616"/>
          </a:xfrm>
        </p:spPr>
        <p:txBody>
          <a:bodyPr/>
          <a:lstStyle/>
          <a:p>
            <a:r>
              <a:rPr lang="en-US" dirty="0"/>
              <a:t>Example: sleep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986" y="932555"/>
            <a:ext cx="4235719" cy="2824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78865" y="2193111"/>
            <a:ext cx="57416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dirty="0"/>
              <a:t>A recent survey describes the distribution of total sleep time </a:t>
            </a:r>
            <a:r>
              <a:rPr lang="en-US" sz="2000" dirty="0">
                <a:solidFill>
                  <a:srgbClr val="FF0000"/>
                </a:solidFill>
              </a:rPr>
              <a:t>among college students</a:t>
            </a:r>
            <a:r>
              <a:rPr lang="en-US" sz="2000" dirty="0"/>
              <a:t> as </a:t>
            </a:r>
            <a:r>
              <a:rPr lang="en-US" sz="2000" b="1" dirty="0"/>
              <a:t>approximately Normal</a:t>
            </a:r>
            <a:r>
              <a:rPr lang="en-US" sz="2000" dirty="0"/>
              <a:t> with a </a:t>
            </a:r>
            <a:r>
              <a:rPr lang="en-US" sz="2000" b="1" dirty="0"/>
              <a:t>mean of 7.02 </a:t>
            </a:r>
            <a:r>
              <a:rPr lang="en-US" sz="2000" dirty="0"/>
              <a:t>hours and </a:t>
            </a:r>
            <a:r>
              <a:rPr lang="en-US" sz="2000" b="1" dirty="0"/>
              <a:t>standard deviation of 1.15 </a:t>
            </a:r>
            <a:r>
              <a:rPr lang="en-US" sz="2000" dirty="0"/>
              <a:t>hours.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478865" y="3907064"/>
            <a:ext cx="8358996" cy="1523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a college student at random and obtain his or her sleep time. The result is a </a:t>
            </a:r>
            <a:r>
              <a:rPr lang="en-US" b="1" dirty="0"/>
              <a:t>random variable </a:t>
            </a:r>
            <a:r>
              <a:rPr lang="en-US" b="1" i="1" dirty="0"/>
              <a:t>X</a:t>
            </a:r>
            <a:r>
              <a:rPr lang="en-US" dirty="0"/>
              <a:t>. Prior to the random sampling, we don’t know the sleep time of the chosen college student, but we do know that in </a:t>
            </a:r>
            <a:r>
              <a:rPr lang="en-US" b="1" dirty="0"/>
              <a:t>repeated sampling </a:t>
            </a:r>
            <a:r>
              <a:rPr lang="en-US" b="1" i="1" dirty="0"/>
              <a:t>X</a:t>
            </a:r>
            <a:r>
              <a:rPr lang="en-US" b="1" dirty="0"/>
              <a:t> will have the same </a:t>
            </a:r>
            <a:r>
              <a:rPr lang="en-US" b="1" i="1" dirty="0"/>
              <a:t>N</a:t>
            </a:r>
            <a:r>
              <a:rPr lang="en-US" b="1" dirty="0"/>
              <a:t>(7.02, 1.15) </a:t>
            </a:r>
            <a:r>
              <a:rPr lang="en-US" dirty="0"/>
              <a:t>distribution that describes the pattern of sleep time in the entire population. We call </a:t>
            </a:r>
            <a:r>
              <a:rPr lang="en-US" i="1" dirty="0"/>
              <a:t>N</a:t>
            </a:r>
            <a:r>
              <a:rPr lang="en-US" dirty="0"/>
              <a:t>(7.02, 1.15) the </a:t>
            </a:r>
            <a:r>
              <a:rPr lang="en-US" b="1" i="1" dirty="0">
                <a:solidFill>
                  <a:srgbClr val="FF0000"/>
                </a:solidFill>
              </a:rPr>
              <a:t>population distribution</a:t>
            </a:r>
            <a:r>
              <a:rPr lang="en-US" i="1" dirty="0"/>
              <a:t>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55241" y="5774293"/>
            <a:ext cx="7246189" cy="677108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B050"/>
                </a:solidFill>
              </a:rPr>
              <a:t>N</a:t>
            </a:r>
            <a:r>
              <a:rPr lang="en-US" dirty="0"/>
              <a:t> ( ___ , ___ ) means the distribution is </a:t>
            </a:r>
            <a:r>
              <a:rPr lang="en-US" sz="2000" b="1" dirty="0">
                <a:solidFill>
                  <a:srgbClr val="00B050"/>
                </a:solidFill>
              </a:rPr>
              <a:t>NORMALLY</a:t>
            </a:r>
            <a:r>
              <a:rPr lang="en-US" dirty="0"/>
              <a:t> distributed, with MEAN ___ and STANDARD DEVIATION ___</a:t>
            </a:r>
          </a:p>
        </p:txBody>
      </p:sp>
      <p:sp>
        <p:nvSpPr>
          <p:cNvPr id="10" name="Rectangle 9"/>
          <p:cNvSpPr/>
          <p:nvPr/>
        </p:nvSpPr>
        <p:spPr>
          <a:xfrm>
            <a:off x="1723143" y="5661611"/>
            <a:ext cx="4363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cs typeface="Arial"/>
              </a:rPr>
              <a:t>μ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2159481" y="5621073"/>
            <a:ext cx="5790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cs typeface="Arial"/>
              </a:rPr>
              <a:t> σ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67852" y="5866626"/>
            <a:ext cx="5790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cs typeface="Arial"/>
              </a:rPr>
              <a:t> σ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71379" y="5866910"/>
            <a:ext cx="4363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cs typeface="Arial"/>
              </a:rPr>
              <a:t>μ</a:t>
            </a:r>
            <a:endParaRPr lang="en-US" sz="32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1601723" y="1696669"/>
            <a:ext cx="3575649" cy="3429123"/>
            <a:chOff x="957532" y="947384"/>
            <a:chExt cx="3575649" cy="3429123"/>
          </a:xfrm>
        </p:grpSpPr>
        <p:sp>
          <p:nvSpPr>
            <p:cNvPr id="15" name="TextBox 14"/>
            <p:cNvSpPr txBox="1"/>
            <p:nvPr/>
          </p:nvSpPr>
          <p:spPr>
            <a:xfrm>
              <a:off x="957532" y="947384"/>
              <a:ext cx="3575649" cy="369332"/>
            </a:xfrm>
            <a:prstGeom prst="rect">
              <a:avLst/>
            </a:prstGeom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/>
                <a:t>Implies for the entire population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flipH="1">
              <a:off x="2705489" y="1316716"/>
              <a:ext cx="1284229" cy="5164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3206592" y="1316716"/>
              <a:ext cx="783125" cy="305979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457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anose="020B0600070205080204" pitchFamily="34" charset="-128"/>
                <a:cs typeface="Arial" panose="020B0604020202020204" pitchFamily="34" charset="0"/>
              </a:rPr>
              <a:t>Exploring Quantitative 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994080" y="1812502"/>
            <a:ext cx="8412163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914400" eaLnBrk="1" hangingPunct="1">
              <a:spcBef>
                <a:spcPts val="700"/>
              </a:spcBef>
              <a:buClr>
                <a:schemeClr val="accent2"/>
              </a:buClr>
              <a:buSzPct val="60000"/>
            </a:pPr>
            <a:r>
              <a:rPr lang="en-US" sz="2000" dirty="0">
                <a:cs typeface="Arial" panose="020B0604020202020204" pitchFamily="34" charset="0"/>
              </a:rPr>
              <a:t>We now have a kit of graphical and numerical tools for describing distributions. We also have a strategy for exploring data on a single quantitative variable. Now, we’ll add one more step to the strategy.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233818" y="3565990"/>
            <a:ext cx="9510382" cy="2862322"/>
          </a:xfrm>
          <a:prstGeom prst="rect">
            <a:avLst/>
          </a:prstGeom>
          <a:solidFill>
            <a:srgbClr val="EAEDCB"/>
          </a:solidFill>
          <a:ln w="10000">
            <a:solidFill>
              <a:srgbClr val="D2DA7A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 wrap="squar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AutoNum type="arabicPeriod"/>
            </a:pPr>
            <a:r>
              <a:rPr lang="en-US" sz="2000" dirty="0">
                <a:solidFill>
                  <a:srgbClr val="000000"/>
                </a:solidFill>
                <a:cs typeface="Arial" panose="020B0604020202020204" pitchFamily="34" charset="0"/>
              </a:rPr>
              <a:t>Always plot your data: make a graph.</a:t>
            </a:r>
          </a:p>
          <a:p>
            <a:pPr eaLnBrk="1" hangingPunct="1">
              <a:lnSpc>
                <a:spcPct val="150000"/>
              </a:lnSpc>
              <a:buFontTx/>
              <a:buAutoNum type="arabicPeriod"/>
            </a:pPr>
            <a:r>
              <a:rPr lang="en-US" sz="2000" dirty="0">
                <a:solidFill>
                  <a:srgbClr val="000000"/>
                </a:solidFill>
                <a:cs typeface="Arial" panose="020B0604020202020204" pitchFamily="34" charset="0"/>
              </a:rPr>
              <a:t>Look for the overall pattern (shape, center, and spread) and for striking departures such as outliers.</a:t>
            </a:r>
          </a:p>
          <a:p>
            <a:pPr eaLnBrk="1" hangingPunct="1">
              <a:lnSpc>
                <a:spcPct val="150000"/>
              </a:lnSpc>
              <a:buFontTx/>
              <a:buAutoNum type="arabicPeriod"/>
            </a:pPr>
            <a:r>
              <a:rPr lang="en-US" sz="2000" dirty="0">
                <a:solidFill>
                  <a:srgbClr val="000000"/>
                </a:solidFill>
                <a:cs typeface="Arial" panose="020B0604020202020204" pitchFamily="34" charset="0"/>
              </a:rPr>
              <a:t>Calculate a numerical summary to briefly describe center and spread.</a:t>
            </a:r>
          </a:p>
          <a:p>
            <a:pPr eaLnBrk="1" hangingPunct="1">
              <a:lnSpc>
                <a:spcPct val="150000"/>
              </a:lnSpc>
              <a:buFontTx/>
              <a:buAutoNum type="arabicPeriod"/>
            </a:pPr>
            <a:r>
              <a:rPr lang="en-US" sz="2000" dirty="0">
                <a:solidFill>
                  <a:srgbClr val="000000"/>
                </a:solidFill>
                <a:cs typeface="Arial" panose="020B0604020202020204" pitchFamily="34" charset="0"/>
              </a:rPr>
              <a:t>Sometimes the overall pattern of a large number of observations is so regular that we can describe it by a smooth curve.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182992" y="3127968"/>
            <a:ext cx="7040563" cy="368300"/>
          </a:xfrm>
          <a:prstGeom prst="rect">
            <a:avLst/>
          </a:prstGeom>
          <a:solidFill>
            <a:srgbClr val="C9CCD8"/>
          </a:solidFill>
          <a:ln w="10000">
            <a:solidFill>
              <a:schemeClr val="accent1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dk1"/>
                </a:solidFill>
              </a:rPr>
              <a:t>Exploring Quantitative Data	</a:t>
            </a:r>
          </a:p>
        </p:txBody>
      </p:sp>
    </p:spTree>
    <p:extLst>
      <p:ext uri="{BB962C8B-B14F-4D97-AF65-F5344CB8AC3E}">
        <p14:creationId xmlns:p14="http://schemas.microsoft.com/office/powerpoint/2010/main" val="343037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460" y="301881"/>
            <a:ext cx="9720072" cy="1499616"/>
          </a:xfrm>
        </p:spPr>
        <p:txBody>
          <a:bodyPr/>
          <a:lstStyle/>
          <a:p>
            <a:r>
              <a:rPr lang="en-US" dirty="0"/>
              <a:t>Statistical estimation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04551" y="1352282"/>
            <a:ext cx="11025389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None/>
            </a:pPr>
            <a:r>
              <a:rPr lang="en-US" sz="2000" dirty="0">
                <a:solidFill>
                  <a:srgbClr val="000000"/>
                </a:solidFill>
              </a:rPr>
              <a:t>The process of </a:t>
            </a:r>
            <a:r>
              <a:rPr lang="en-US" sz="2000" b="1" dirty="0">
                <a:solidFill>
                  <a:srgbClr val="FF0000"/>
                </a:solidFill>
              </a:rPr>
              <a:t>statistical inference </a:t>
            </a:r>
            <a:r>
              <a:rPr lang="en-US" sz="2000" dirty="0">
                <a:solidFill>
                  <a:srgbClr val="000000"/>
                </a:solidFill>
              </a:rPr>
              <a:t>involves using information </a:t>
            </a:r>
            <a:r>
              <a:rPr lang="en-US" sz="2000" b="1" u="sng" dirty="0">
                <a:solidFill>
                  <a:srgbClr val="000000"/>
                </a:solidFill>
              </a:rPr>
              <a:t>from a sample </a:t>
            </a:r>
            <a:r>
              <a:rPr lang="en-US" sz="2000" dirty="0">
                <a:solidFill>
                  <a:srgbClr val="000000"/>
                </a:solidFill>
              </a:rPr>
              <a:t>to draw conclusions about a wider population.</a:t>
            </a:r>
          </a:p>
          <a:p>
            <a: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None/>
            </a:pPr>
            <a:r>
              <a:rPr lang="en-US" sz="2000" dirty="0">
                <a:solidFill>
                  <a:srgbClr val="000000"/>
                </a:solidFill>
              </a:rPr>
              <a:t>Different random samples yield different statistics. We need to be able to describe the </a:t>
            </a:r>
            <a:r>
              <a:rPr lang="en-US" sz="2000" b="1" dirty="0">
                <a:solidFill>
                  <a:srgbClr val="FF0000"/>
                </a:solidFill>
              </a:rPr>
              <a:t>sampling distribution </a:t>
            </a:r>
            <a:r>
              <a:rPr lang="en-US" sz="2000" dirty="0">
                <a:solidFill>
                  <a:srgbClr val="000000"/>
                </a:solidFill>
              </a:rPr>
              <a:t>of </a:t>
            </a:r>
            <a:r>
              <a:rPr lang="en-US" sz="2000" b="1" u="sng" dirty="0">
                <a:solidFill>
                  <a:srgbClr val="000000"/>
                </a:solidFill>
              </a:rPr>
              <a:t>possible statistic values </a:t>
            </a:r>
            <a:r>
              <a:rPr lang="en-US" sz="2000" dirty="0">
                <a:solidFill>
                  <a:srgbClr val="000000"/>
                </a:solidFill>
              </a:rPr>
              <a:t>in order to perform statistical inference.</a:t>
            </a:r>
          </a:p>
          <a:p>
            <a: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None/>
            </a:pPr>
            <a:r>
              <a:rPr lang="en-US" sz="2000" dirty="0">
                <a:solidFill>
                  <a:srgbClr val="000000"/>
                </a:solidFill>
              </a:rPr>
              <a:t>We can think of a </a:t>
            </a:r>
            <a:r>
              <a:rPr lang="en-US" sz="2000" b="1" dirty="0">
                <a:solidFill>
                  <a:srgbClr val="000000"/>
                </a:solidFill>
              </a:rPr>
              <a:t>statistic</a:t>
            </a:r>
            <a:r>
              <a:rPr lang="en-US" sz="2000" dirty="0">
                <a:solidFill>
                  <a:srgbClr val="000000"/>
                </a:solidFill>
              </a:rPr>
              <a:t> as a </a:t>
            </a:r>
            <a:r>
              <a:rPr lang="en-US" sz="2000" b="1" dirty="0">
                <a:solidFill>
                  <a:srgbClr val="000000"/>
                </a:solidFill>
              </a:rPr>
              <a:t>random variable </a:t>
            </a:r>
            <a:r>
              <a:rPr lang="en-US" sz="2000" dirty="0">
                <a:solidFill>
                  <a:srgbClr val="000000"/>
                </a:solidFill>
              </a:rPr>
              <a:t>because it takes numerical values that describe the outcomes of the random sampling process. </a:t>
            </a:r>
          </a:p>
        </p:txBody>
      </p:sp>
      <p:sp>
        <p:nvSpPr>
          <p:cNvPr id="7" name="Rounded Rectangle 6"/>
          <p:cNvSpPr>
            <a:spLocks noChangeArrowheads="1"/>
          </p:cNvSpPr>
          <p:nvPr/>
        </p:nvSpPr>
        <p:spPr bwMode="auto">
          <a:xfrm>
            <a:off x="2032692" y="4215672"/>
            <a:ext cx="3154362" cy="171926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0000">
            <a:solidFill>
              <a:schemeClr val="accent1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Population</a:t>
            </a: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94210" y="4655409"/>
            <a:ext cx="1692843" cy="1046530"/>
          </a:xfrm>
          <a:prstGeom prst="ellipse">
            <a:avLst/>
          </a:prstGeom>
          <a:solidFill>
            <a:srgbClr val="D2DA7A"/>
          </a:solidFill>
          <a:ln w="10000">
            <a:solidFill>
              <a:srgbClr val="D2DA7A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Sample</a:t>
            </a:r>
          </a:p>
        </p:txBody>
      </p:sp>
      <p:sp>
        <p:nvSpPr>
          <p:cNvPr id="9" name="Curved Down Arrow 8"/>
          <p:cNvSpPr>
            <a:spLocks noChangeArrowheads="1"/>
          </p:cNvSpPr>
          <p:nvPr/>
        </p:nvSpPr>
        <p:spPr bwMode="auto">
          <a:xfrm rot="-214438">
            <a:off x="4774304" y="4001359"/>
            <a:ext cx="2573338" cy="860425"/>
          </a:xfrm>
          <a:prstGeom prst="curvedDownArrow">
            <a:avLst>
              <a:gd name="adj1" fmla="val 24992"/>
              <a:gd name="adj2" fmla="val 49999"/>
              <a:gd name="adj3" fmla="val 25000"/>
            </a:avLst>
          </a:prstGeom>
          <a:solidFill>
            <a:srgbClr val="FADA7A"/>
          </a:solidFill>
          <a:ln w="10000">
            <a:solidFill>
              <a:srgbClr val="FADA7A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Arial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6260204" y="4763359"/>
            <a:ext cx="30861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sz="2000" b="1">
                <a:cs typeface="Arial" panose="020B0604020202020204" pitchFamily="34" charset="0"/>
              </a:rPr>
              <a:t>Collect data </a:t>
            </a:r>
            <a:r>
              <a:rPr lang="en-US" sz="2000">
                <a:cs typeface="Arial" panose="020B0604020202020204" pitchFamily="34" charset="0"/>
              </a:rPr>
              <a:t>from a representative </a:t>
            </a:r>
            <a:r>
              <a:rPr lang="en-US" sz="2000" b="1">
                <a:cs typeface="Arial" panose="020B0604020202020204" pitchFamily="34" charset="0"/>
              </a:rPr>
              <a:t>Sample</a:t>
            </a:r>
            <a:r>
              <a:rPr lang="en-US" sz="2000"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841104" y="5934934"/>
            <a:ext cx="29257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sz="2000">
                <a:cs typeface="Arial" panose="020B0604020202020204" pitchFamily="34" charset="0"/>
              </a:rPr>
              <a:t>Make an </a:t>
            </a:r>
            <a:r>
              <a:rPr lang="en-US" sz="2000" b="1">
                <a:cs typeface="Arial" panose="020B0604020202020204" pitchFamily="34" charset="0"/>
              </a:rPr>
              <a:t>Inference </a:t>
            </a:r>
            <a:r>
              <a:rPr lang="en-US" sz="2000">
                <a:cs typeface="Arial" panose="020B0604020202020204" pitchFamily="34" charset="0"/>
              </a:rPr>
              <a:t>about the </a:t>
            </a:r>
            <a:r>
              <a:rPr lang="en-US" sz="2000" b="1">
                <a:cs typeface="Arial" panose="020B0604020202020204" pitchFamily="34" charset="0"/>
              </a:rPr>
              <a:t>Population.</a:t>
            </a:r>
          </a:p>
        </p:txBody>
      </p:sp>
      <p:sp>
        <p:nvSpPr>
          <p:cNvPr id="12" name="Curved Down Arrow 11"/>
          <p:cNvSpPr>
            <a:spLocks noChangeArrowheads="1"/>
          </p:cNvSpPr>
          <p:nvPr/>
        </p:nvSpPr>
        <p:spPr bwMode="auto">
          <a:xfrm rot="-9338745">
            <a:off x="2343842" y="5639659"/>
            <a:ext cx="3365500" cy="690563"/>
          </a:xfrm>
          <a:prstGeom prst="curvedDownArrow">
            <a:avLst>
              <a:gd name="adj1" fmla="val 25000"/>
              <a:gd name="adj2" fmla="val 49999"/>
              <a:gd name="adj3" fmla="val 25000"/>
            </a:avLst>
          </a:prstGeom>
          <a:solidFill>
            <a:srgbClr val="FADA7A"/>
          </a:solidFill>
          <a:ln w="10000">
            <a:solidFill>
              <a:srgbClr val="FADA7A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496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460" y="301880"/>
            <a:ext cx="9720072" cy="1499616"/>
          </a:xfrm>
        </p:spPr>
        <p:txBody>
          <a:bodyPr/>
          <a:lstStyle/>
          <a:p>
            <a:r>
              <a:rPr lang="en-US" dirty="0"/>
              <a:t>Sampling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319" y="1474878"/>
            <a:ext cx="9720071" cy="4023360"/>
          </a:xfrm>
        </p:spPr>
        <p:txBody>
          <a:bodyPr/>
          <a:lstStyle/>
          <a:p>
            <a:r>
              <a:rPr lang="en-US" sz="2400" dirty="0"/>
              <a:t>The </a:t>
            </a:r>
            <a:r>
              <a:rPr lang="en-US" sz="2400" b="1" u="sng" dirty="0"/>
              <a:t>law of large numbers </a:t>
            </a:r>
            <a:r>
              <a:rPr lang="en-US" sz="2400" dirty="0"/>
              <a:t>assures us that if we measure </a:t>
            </a:r>
            <a:r>
              <a:rPr lang="en-US" sz="2400" b="1" i="1" dirty="0"/>
              <a:t>enough</a:t>
            </a:r>
            <a:r>
              <a:rPr lang="en-US" sz="2400" dirty="0"/>
              <a:t> subjects, the statistic x-bar will eventually get </a:t>
            </a:r>
            <a:r>
              <a:rPr lang="en-US" sz="2400" b="1" i="1" dirty="0"/>
              <a:t>very close to </a:t>
            </a:r>
            <a:r>
              <a:rPr lang="en-US" sz="2400" dirty="0"/>
              <a:t>the unknown parameter </a:t>
            </a:r>
            <a:r>
              <a:rPr lang="en-US" sz="2400" i="1" dirty="0"/>
              <a:t>µ</a:t>
            </a:r>
            <a:r>
              <a:rPr lang="en-US" sz="2400" dirty="0"/>
              <a:t>. </a:t>
            </a:r>
          </a:p>
          <a:p>
            <a:r>
              <a:rPr lang="en-US" sz="2400" dirty="0">
                <a:solidFill>
                  <a:srgbClr val="000000"/>
                </a:solidFill>
              </a:rPr>
              <a:t>If we took every one of the possible samples of a certain size, calculated the sample mean for each, and graphed all of those values, we</a:t>
            </a:r>
            <a:r>
              <a:rPr lang="ja-JP" altLang="en-US" sz="2400" dirty="0">
                <a:solidFill>
                  <a:srgbClr val="000000"/>
                </a:solidFill>
              </a:rPr>
              <a:t>’</a:t>
            </a:r>
            <a:r>
              <a:rPr lang="en-US" altLang="ja-JP" sz="2400" dirty="0">
                <a:solidFill>
                  <a:srgbClr val="000000"/>
                </a:solidFill>
              </a:rPr>
              <a:t>d have a </a:t>
            </a:r>
            <a:r>
              <a:rPr lang="en-US" altLang="ja-JP" sz="2400" b="1" dirty="0">
                <a:solidFill>
                  <a:srgbClr val="800000"/>
                </a:solidFill>
              </a:rPr>
              <a:t>sampling distribution</a:t>
            </a:r>
            <a:r>
              <a:rPr lang="en-US" altLang="ja-JP" sz="2400" b="1" dirty="0">
                <a:solidFill>
                  <a:srgbClr val="993300"/>
                </a:solidFill>
              </a:rPr>
              <a:t>.</a:t>
            </a:r>
            <a:endParaRPr lang="en-US" altLang="ja-JP" sz="4000" dirty="0">
              <a:solidFill>
                <a:srgbClr val="993300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1856871" y="3516924"/>
            <a:ext cx="8509285" cy="302198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0000">
            <a:solidFill>
              <a:schemeClr val="accent1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“</a:t>
            </a:r>
            <a:r>
              <a:rPr lang="en-US" sz="2000" b="1" u="sng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Population Distribution</a:t>
            </a: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” </a:t>
            </a:r>
            <a:r>
              <a:rPr lang="en-US" sz="2000" b="1" dirty="0">
                <a:solidFill>
                  <a:srgbClr val="FF0000"/>
                </a:solidFill>
                <a:latin typeface="+mn-lt"/>
                <a:ea typeface="+mn-ea"/>
                <a:cs typeface="Arial"/>
              </a:rPr>
              <a:t>(raw data)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chemeClr val="lt1"/>
              </a:solidFill>
              <a:latin typeface="+mn-lt"/>
              <a:ea typeface="+mn-ea"/>
              <a:cs typeface="Arial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Shows ALL values for all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lt1"/>
                </a:solidFill>
                <a:latin typeface="+mn-lt"/>
                <a:ea typeface="+mn-ea"/>
                <a:cs typeface="Arial"/>
              </a:rPr>
              <a:t>Individuals in the population</a:t>
            </a:r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5513299" y="3692670"/>
            <a:ext cx="4560723" cy="2670495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10000">
            <a:solidFill>
              <a:srgbClr val="D2DA7A"/>
            </a:solidFill>
            <a:round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latin typeface="+mn-lt"/>
                <a:ea typeface="+mn-ea"/>
                <a:cs typeface="Arial"/>
              </a:rPr>
              <a:t>“</a:t>
            </a:r>
            <a:r>
              <a:rPr lang="en-US" sz="2000" b="1" u="sng" dirty="0">
                <a:latin typeface="+mn-lt"/>
                <a:ea typeface="+mn-ea"/>
                <a:cs typeface="Arial"/>
              </a:rPr>
              <a:t>Sampling Distribution</a:t>
            </a:r>
            <a:r>
              <a:rPr lang="en-US" sz="2000" b="1" dirty="0">
                <a:latin typeface="+mn-lt"/>
                <a:ea typeface="+mn-ea"/>
                <a:cs typeface="Arial"/>
              </a:rPr>
              <a:t>”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latin typeface="+mn-lt"/>
              <a:ea typeface="+mn-ea"/>
              <a:cs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latin typeface="+mn-lt"/>
                <a:ea typeface="+mn-ea"/>
                <a:cs typeface="Arial"/>
              </a:rPr>
              <a:t>Shows  all values taken by the statistic,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latin typeface="+mn-lt"/>
                <a:ea typeface="+mn-ea"/>
                <a:cs typeface="Arial"/>
              </a:rPr>
              <a:t>in all possible samples of the same size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cs typeface="Arial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u="sng" dirty="0">
                <a:latin typeface="+mn-lt"/>
                <a:ea typeface="+mn-ea"/>
                <a:cs typeface="Arial"/>
              </a:rPr>
              <a:t>Sa</a:t>
            </a:r>
          </a:p>
        </p:txBody>
      </p:sp>
    </p:spTree>
    <p:extLst>
      <p:ext uri="{BB962C8B-B14F-4D97-AF65-F5344CB8AC3E}">
        <p14:creationId xmlns:p14="http://schemas.microsoft.com/office/powerpoint/2010/main" val="3658541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211728"/>
            <a:ext cx="9720072" cy="1499616"/>
          </a:xfrm>
        </p:spPr>
        <p:txBody>
          <a:bodyPr/>
          <a:lstStyle/>
          <a:p>
            <a:r>
              <a:rPr lang="en-US" dirty="0"/>
              <a:t>Sampling distribution for the </a:t>
            </a:r>
            <a:r>
              <a:rPr lang="en-US" u="sng" dirty="0"/>
              <a:t>MEAN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024128" y="1398777"/>
            <a:ext cx="10786872" cy="334174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r>
              <a:rPr lang="en-US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Mean </a:t>
            </a:r>
            <a:r>
              <a:rPr lang="en-US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of a sampling distribution of a sample mean</a:t>
            </a:r>
            <a:r>
              <a:rPr lang="en-US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: just as likely to be 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above or below </a:t>
            </a:r>
            <a:r>
              <a:rPr lang="en-US" sz="2000" b="1" i="1" dirty="0">
                <a:solidFill>
                  <a:srgbClr val="000000"/>
                </a:solidFill>
                <a:latin typeface="Symbol" panose="05050102010706020507" pitchFamily="18" charset="2"/>
                <a:ea typeface="ＭＳ Ｐゴシック" panose="020B0600070205080204" pitchFamily="34" charset="-128"/>
              </a:rPr>
              <a:t>m</a:t>
            </a:r>
            <a:r>
              <a:rPr lang="en-US" sz="2000" b="1" dirty="0">
                <a:solidFill>
                  <a:srgbClr val="000000"/>
                </a:solidFill>
                <a:latin typeface="Symbol" panose="05050102010706020507" pitchFamily="18" charset="2"/>
                <a:ea typeface="ＭＳ Ｐゴシック" panose="020B0600070205080204" pitchFamily="34" charset="-128"/>
              </a:rPr>
              <a:t>,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sz="2000" i="1" dirty="0">
                <a:solidFill>
                  <a:schemeClr val="accent2">
                    <a:lumMod val="75000"/>
                  </a:schemeClr>
                </a:solidFill>
                <a:ea typeface="ＭＳ Ｐゴシック" panose="020B0600070205080204" pitchFamily="34" charset="-128"/>
              </a:rPr>
              <a:t>even if 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the distribution of the </a:t>
            </a:r>
            <a:r>
              <a:rPr lang="en-US" sz="2000" b="1" i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raw data 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is skewed. </a:t>
            </a:r>
            <a:endParaRPr lang="en-US" sz="600" dirty="0">
              <a:solidFill>
                <a:srgbClr val="000000"/>
              </a:solidFill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0" indent="0">
              <a:buClr>
                <a:srgbClr val="CC0000"/>
              </a:buClr>
              <a:buFont typeface="Wingdings 2" panose="05020102010507070707" pitchFamily="18" charset="2"/>
              <a:buNone/>
            </a:pPr>
            <a:r>
              <a:rPr lang="en-US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Standard deviation </a:t>
            </a:r>
            <a:r>
              <a:rPr lang="en-US" b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of a sampling distribution of a sample mean: 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is </a:t>
            </a:r>
            <a:r>
              <a:rPr lang="en-US" sz="2000" i="1" dirty="0">
                <a:solidFill>
                  <a:schemeClr val="accent2">
                    <a:lumMod val="75000"/>
                  </a:schemeClr>
                </a:solidFill>
                <a:ea typeface="ＭＳ Ｐゴシック" panose="020B0600070205080204" pitchFamily="34" charset="-128"/>
              </a:rPr>
              <a:t>smaller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 than the standard deviation of the population </a:t>
            </a:r>
            <a:r>
              <a:rPr lang="en-US" sz="2000" b="1" i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by a factor of </a:t>
            </a:r>
            <a:r>
              <a:rPr lang="en-US" sz="2000" b="1" i="1" dirty="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√</a:t>
            </a:r>
            <a:r>
              <a:rPr lang="en-US" sz="2000" b="1" i="1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n</a:t>
            </a:r>
            <a:r>
              <a:rPr lang="en-US" sz="20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. </a:t>
            </a:r>
          </a:p>
        </p:txBody>
      </p:sp>
      <p:sp>
        <p:nvSpPr>
          <p:cNvPr id="7" name="Rectangle 6"/>
          <p:cNvSpPr/>
          <p:nvPr/>
        </p:nvSpPr>
        <p:spPr>
          <a:xfrm>
            <a:off x="1444134" y="2828050"/>
            <a:ext cx="9710670" cy="781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 algn="ctr" eaLnBrk="1" hangingPunct="1">
              <a:lnSpc>
                <a:spcPct val="160000"/>
              </a:lnSpc>
              <a:buFont typeface="Wingdings 2" panose="05020102010507070707" pitchFamily="18" charset="2"/>
              <a:buNone/>
            </a:pPr>
            <a:r>
              <a:rPr lang="en-US" sz="2800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</a:effectLst>
                <a:sym typeface="Wingdings" panose="05000000000000000000" pitchFamily="2" charset="2"/>
              </a:rPr>
              <a:t> </a:t>
            </a:r>
            <a:r>
              <a:rPr lang="en-US" sz="2800" b="1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</a:effectLst>
                <a:sym typeface="Wingdings" panose="05000000000000000000" pitchFamily="2" charset="2"/>
              </a:rPr>
              <a:t>Averages are less variable than individual observations!</a:t>
            </a:r>
            <a:r>
              <a:rPr lang="en-US" sz="2800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</a:effectLst>
              </a:rPr>
              <a:t> </a:t>
            </a:r>
          </a:p>
        </p:txBody>
      </p:sp>
      <p:sp>
        <p:nvSpPr>
          <p:cNvPr id="8" name="Rectangle 7"/>
          <p:cNvSpPr/>
          <p:nvPr/>
        </p:nvSpPr>
        <p:spPr>
          <a:xfrm>
            <a:off x="1746160" y="3932742"/>
            <a:ext cx="3243173" cy="1200329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0000"/>
                </a:solidFill>
              </a:rPr>
              <a:t>IF</a:t>
            </a:r>
            <a:r>
              <a:rPr lang="en-US" u="sng" dirty="0">
                <a:solidFill>
                  <a:srgbClr val="000000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rgbClr val="00B050"/>
                </a:solidFill>
              </a:rPr>
              <a:t>individual observations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Mean  </a:t>
            </a:r>
            <a:r>
              <a:rPr lang="en-US" b="1" i="1" dirty="0">
                <a:solidFill>
                  <a:srgbClr val="00B050"/>
                </a:solidFill>
              </a:rPr>
              <a:t>µ</a:t>
            </a:r>
            <a:r>
              <a:rPr lang="en-US" b="1" i="1" baseline="-25000" dirty="0">
                <a:solidFill>
                  <a:srgbClr val="00B050"/>
                </a:solidFill>
              </a:rPr>
              <a:t>x</a:t>
            </a:r>
            <a:r>
              <a:rPr lang="en-US" dirty="0">
                <a:solidFill>
                  <a:srgbClr val="000000"/>
                </a:solidFill>
              </a:rPr>
              <a:t> &amp; 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Standard Deviation  </a:t>
            </a:r>
            <a:r>
              <a:rPr lang="en-US" b="1" i="1" dirty="0" err="1">
                <a:solidFill>
                  <a:srgbClr val="00B050"/>
                </a:solidFill>
              </a:rPr>
              <a:t>σ</a:t>
            </a:r>
            <a:r>
              <a:rPr lang="en-US" b="1" i="1" baseline="-25000" dirty="0" err="1">
                <a:solidFill>
                  <a:srgbClr val="00B050"/>
                </a:solidFill>
              </a:rPr>
              <a:t>x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299469" y="3932742"/>
            <a:ext cx="3828691" cy="1200329"/>
          </a:xfrm>
          <a:prstGeom prst="rect">
            <a:avLst/>
          </a:prstGeom>
          <a:ln w="38100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0000"/>
                </a:solidFill>
              </a:rPr>
              <a:t>THEN</a:t>
            </a:r>
          </a:p>
          <a:p>
            <a:pPr algn="ctr"/>
            <a:r>
              <a:rPr lang="en-US" b="1" dirty="0">
                <a:solidFill>
                  <a:srgbClr val="0070C0"/>
                </a:solidFill>
              </a:rPr>
              <a:t>sample mean 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Mean  </a:t>
            </a:r>
            <a:r>
              <a:rPr lang="en-US" b="1" i="1" dirty="0">
                <a:solidFill>
                  <a:srgbClr val="0070C0"/>
                </a:solidFill>
              </a:rPr>
              <a:t>µ</a:t>
            </a:r>
            <a:r>
              <a:rPr lang="en-US" b="1" i="1" baseline="-25000" dirty="0">
                <a:solidFill>
                  <a:srgbClr val="0070C0"/>
                </a:solidFill>
              </a:rPr>
              <a:t>X-bar </a:t>
            </a:r>
            <a:r>
              <a:rPr lang="en-US" b="1" i="1" dirty="0">
                <a:solidFill>
                  <a:srgbClr val="0070C0"/>
                </a:solidFill>
              </a:rPr>
              <a:t> = µ</a:t>
            </a:r>
            <a:r>
              <a:rPr lang="en-US" b="1" i="1" baseline="-25000" dirty="0">
                <a:solidFill>
                  <a:srgbClr val="0070C0"/>
                </a:solidFill>
              </a:rPr>
              <a:t>X</a:t>
            </a:r>
            <a:r>
              <a:rPr lang="en-US" dirty="0">
                <a:solidFill>
                  <a:srgbClr val="000000"/>
                </a:solidFill>
              </a:rPr>
              <a:t> &amp; 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Standard Deviation </a:t>
            </a:r>
            <a:r>
              <a:rPr lang="en-US" b="1" dirty="0" err="1">
                <a:solidFill>
                  <a:srgbClr val="0070C0"/>
                </a:solidFill>
              </a:rPr>
              <a:t>σ</a:t>
            </a:r>
            <a:r>
              <a:rPr lang="en-US" b="1" i="1" baseline="-25000" dirty="0" err="1">
                <a:solidFill>
                  <a:srgbClr val="0070C0"/>
                </a:solidFill>
              </a:rPr>
              <a:t>X</a:t>
            </a:r>
            <a:r>
              <a:rPr lang="en-US" b="1" i="1" baseline="-25000" dirty="0">
                <a:solidFill>
                  <a:srgbClr val="0070C0"/>
                </a:solidFill>
              </a:rPr>
              <a:t>-bar </a:t>
            </a:r>
            <a:r>
              <a:rPr lang="en-US" dirty="0">
                <a:solidFill>
                  <a:srgbClr val="000000"/>
                </a:solidFill>
              </a:rPr>
              <a:t> = </a:t>
            </a:r>
            <a:r>
              <a:rPr lang="en-US" b="1" dirty="0" err="1">
                <a:solidFill>
                  <a:srgbClr val="0070C0"/>
                </a:solidFill>
              </a:rPr>
              <a:t>σ</a:t>
            </a:r>
            <a:r>
              <a:rPr lang="en-US" b="1" i="1" baseline="-25000" dirty="0" err="1">
                <a:solidFill>
                  <a:srgbClr val="0070C0"/>
                </a:solidFill>
              </a:rPr>
              <a:t>X</a:t>
            </a:r>
            <a:r>
              <a:rPr lang="en-US" b="1" dirty="0">
                <a:solidFill>
                  <a:srgbClr val="0070C0"/>
                </a:solidFill>
              </a:rPr>
              <a:t> /√</a:t>
            </a:r>
            <a:r>
              <a:rPr lang="en-US" b="1" i="1" dirty="0">
                <a:solidFill>
                  <a:srgbClr val="0070C0"/>
                </a:solidFill>
              </a:rPr>
              <a:t>n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5060111" y="3978723"/>
            <a:ext cx="1593042" cy="1043797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SRS size n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1092178"/>
              </p:ext>
            </p:extLst>
          </p:nvPr>
        </p:nvGraphicFramePr>
        <p:xfrm>
          <a:off x="1808163" y="5668963"/>
          <a:ext cx="8256587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Equation" r:id="rId3" imgW="4419360" imgH="431640" progId="Equation.3">
                  <p:embed/>
                </p:oleObj>
              </mc:Choice>
              <mc:Fallback>
                <p:oleObj name="Equation" r:id="rId3" imgW="4419360" imgH="4316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668963"/>
                        <a:ext cx="8256587" cy="801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687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2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3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329" y="237486"/>
            <a:ext cx="9720072" cy="1499616"/>
          </a:xfrm>
        </p:spPr>
        <p:txBody>
          <a:bodyPr/>
          <a:lstStyle/>
          <a:p>
            <a:r>
              <a:rPr lang="en-US" dirty="0"/>
              <a:t>EXAMPLE: bank calls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182" y="3439154"/>
            <a:ext cx="8080375" cy="3355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H="1">
            <a:off x="2053582" y="5104879"/>
            <a:ext cx="1726068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470371" y="4741688"/>
            <a:ext cx="47524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127763" y="3254488"/>
            <a:ext cx="2934974" cy="369332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X = Raw data for ALL calls</a:t>
            </a:r>
          </a:p>
        </p:txBody>
      </p:sp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4069" y="237486"/>
            <a:ext cx="2629299" cy="2762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7"/>
          <p:cNvSpPr>
            <a:spLocks noChangeArrowheads="1"/>
          </p:cNvSpPr>
          <p:nvPr/>
        </p:nvSpPr>
        <p:spPr bwMode="auto">
          <a:xfrm rot="10800000" flipV="1">
            <a:off x="947327" y="1723663"/>
            <a:ext cx="347707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(a) The distribution of lengths of </a:t>
            </a:r>
            <a:r>
              <a:rPr kumimoji="0" 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all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customer service calls received by a bank in a month.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45616" y="3200958"/>
            <a:ext cx="2934974" cy="369332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X-bar = AVERAGE for 80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03073" y="5396006"/>
            <a:ext cx="1753154" cy="369332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Right-skewed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59747" y="4998043"/>
            <a:ext cx="1753154" cy="369332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More normal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357241" y="3439154"/>
            <a:ext cx="4097128" cy="34246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11310" y="3404825"/>
            <a:ext cx="4097128" cy="34246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279490" y="1434993"/>
            <a:ext cx="38645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(b) The distribution of the </a:t>
            </a:r>
            <a:r>
              <a:rPr lang="en-US" b="1" u="sng" dirty="0">
                <a:latin typeface="Arial" panose="020B0604020202020204" pitchFamily="34" charset="0"/>
                <a:ea typeface="ＭＳ Ｐゴシック" panose="020B0600070205080204" pitchFamily="34" charset="-128"/>
              </a:rPr>
              <a:t>sample</a:t>
            </a:r>
            <a:r>
              <a:rPr 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 means x-bar for 500 random samples of </a:t>
            </a:r>
            <a:r>
              <a:rPr lang="en-US" b="1" u="sng" dirty="0">
                <a:latin typeface="Arial" panose="020B0604020202020204" pitchFamily="34" charset="0"/>
                <a:ea typeface="ＭＳ Ｐゴシック" panose="020B0600070205080204" pitchFamily="34" charset="-128"/>
              </a:rPr>
              <a:t>size 80 </a:t>
            </a:r>
            <a:r>
              <a:rPr 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from this population. The scales and histogram classes are exactly the same in both panels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8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915" y="-43486"/>
            <a:ext cx="9720072" cy="1499616"/>
          </a:xfrm>
        </p:spPr>
        <p:txBody>
          <a:bodyPr/>
          <a:lstStyle/>
          <a:p>
            <a:r>
              <a:rPr lang="en-US" dirty="0"/>
              <a:t>Sampling distribution for the </a:t>
            </a:r>
            <a:r>
              <a:rPr lang="en-US" u="sng" dirty="0"/>
              <a:t>MEAN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 dirty="0"/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1256156" y="1180054"/>
            <a:ext cx="8636000" cy="405914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>
                <a:srgbClr val="CC0000"/>
              </a:buClr>
            </a:pPr>
            <a:r>
              <a:rPr lang="en-US" u="sng">
                <a:ea typeface="ＭＳ Ｐゴシック" panose="020B0600070205080204" pitchFamily="34" charset="-128"/>
              </a:rPr>
              <a:t>What if the </a:t>
            </a:r>
            <a:r>
              <a:rPr lang="en-US" b="1" u="sng">
                <a:ea typeface="ＭＳ Ｐゴシック" panose="020B0600070205080204" pitchFamily="34" charset="-128"/>
              </a:rPr>
              <a:t>population</a:t>
            </a:r>
            <a:r>
              <a:rPr lang="en-US" u="sng">
                <a:ea typeface="ＭＳ Ｐゴシック" panose="020B0600070205080204" pitchFamily="34" charset="-128"/>
              </a:rPr>
              <a:t> distribution was </a:t>
            </a:r>
            <a:r>
              <a:rPr lang="en-US" b="1" u="sng">
                <a:ea typeface="ＭＳ Ｐゴシック" panose="020B0600070205080204" pitchFamily="34" charset="-128"/>
              </a:rPr>
              <a:t>NORMAL</a:t>
            </a:r>
            <a:r>
              <a:rPr lang="en-US" u="sng">
                <a:ea typeface="ＭＳ Ｐゴシック" panose="020B0600070205080204" pitchFamily="34" charset="-128"/>
              </a:rPr>
              <a:t>?</a:t>
            </a: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 sz="2000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 sz="2000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 sz="2000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 sz="2000">
              <a:ea typeface="ＭＳ Ｐゴシック" panose="020B0600070205080204" pitchFamily="34" charset="-128"/>
            </a:endParaRPr>
          </a:p>
          <a:p>
            <a:pPr marL="0" indent="0" algn="ctr">
              <a:spcBef>
                <a:spcPct val="0"/>
              </a:spcBef>
              <a:buClr>
                <a:srgbClr val="CC0000"/>
              </a:buClr>
              <a:buFont typeface="Wingdings 2" panose="05020102010507070707" pitchFamily="18" charset="2"/>
              <a:buNone/>
            </a:pPr>
            <a:endParaRPr lang="en-US">
              <a:ea typeface="ＭＳ Ｐゴシック" panose="020B0600070205080204" pitchFamily="34" charset="-128"/>
            </a:endParaRPr>
          </a:p>
          <a:p>
            <a:pPr>
              <a:spcBef>
                <a:spcPct val="0"/>
              </a:spcBef>
              <a:buClr>
                <a:srgbClr val="CC0000"/>
              </a:buClr>
            </a:pPr>
            <a:r>
              <a:rPr lang="en-US" sz="2000" u="sng">
                <a:ea typeface="ＭＳ Ｐゴシック" panose="020B0600070205080204" pitchFamily="34" charset="-128"/>
              </a:rPr>
              <a:t>What if the </a:t>
            </a:r>
            <a:r>
              <a:rPr lang="en-US" sz="2000" b="1" u="sng">
                <a:ea typeface="ＭＳ Ｐゴシック" panose="020B0600070205080204" pitchFamily="34" charset="-128"/>
              </a:rPr>
              <a:t>population</a:t>
            </a:r>
            <a:r>
              <a:rPr lang="en-US" sz="2000" u="sng">
                <a:ea typeface="ＭＳ Ｐゴシック" panose="020B0600070205080204" pitchFamily="34" charset="-128"/>
              </a:rPr>
              <a:t> distribution is </a:t>
            </a:r>
            <a:r>
              <a:rPr lang="en-US" sz="2000" b="1" u="sng">
                <a:ea typeface="ＭＳ Ｐゴシック" panose="020B0600070205080204" pitchFamily="34" charset="-128"/>
              </a:rPr>
              <a:t>NOT</a:t>
            </a:r>
            <a:r>
              <a:rPr lang="en-US" sz="2000" u="sng">
                <a:ea typeface="ＭＳ Ｐゴシック" panose="020B0600070205080204" pitchFamily="34" charset="-128"/>
              </a:rPr>
              <a:t> normal, or even discrete?</a:t>
            </a:r>
          </a:p>
          <a:p>
            <a:pPr>
              <a:spcBef>
                <a:spcPct val="0"/>
              </a:spcBef>
              <a:buClr>
                <a:srgbClr val="CC0000"/>
              </a:buClr>
            </a:pPr>
            <a:endParaRPr lang="en-US" sz="2000">
              <a:ea typeface="ＭＳ Ｐゴシック" panose="020B0600070205080204" pitchFamily="34" charset="-128"/>
            </a:endParaRPr>
          </a:p>
          <a:p>
            <a:pPr>
              <a:spcBef>
                <a:spcPct val="0"/>
              </a:spcBef>
              <a:buClr>
                <a:srgbClr val="CC0000"/>
              </a:buClr>
            </a:pPr>
            <a:endParaRPr lang="en-US" sz="2000" dirty="0">
              <a:ea typeface="ＭＳ Ｐゴシック" panose="020B0600070205080204" pitchFamily="34" charset="-128"/>
            </a:endParaRPr>
          </a:p>
        </p:txBody>
      </p:sp>
      <p:pic>
        <p:nvPicPr>
          <p:cNvPr id="13" name="Picture 12" descr="Screen shot 2010-11-04 at 7.17.0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522" y="1627570"/>
            <a:ext cx="4379632" cy="214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385552" y="1823725"/>
            <a:ext cx="1926326" cy="1754326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0000"/>
                </a:solidFill>
              </a:rPr>
              <a:t>IF</a:t>
            </a:r>
            <a:r>
              <a:rPr lang="en-US" u="sng" dirty="0">
                <a:solidFill>
                  <a:srgbClr val="000000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rgbClr val="00B050"/>
                </a:solidFill>
              </a:rPr>
              <a:t>individual observations</a:t>
            </a:r>
          </a:p>
          <a:p>
            <a:pPr algn="ctr"/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have the </a:t>
            </a:r>
          </a:p>
          <a:p>
            <a:pPr algn="ctr"/>
            <a:r>
              <a:rPr lang="en-US" b="1" i="1" dirty="0">
                <a:solidFill>
                  <a:srgbClr val="00B050"/>
                </a:solidFill>
              </a:rPr>
              <a:t>N</a:t>
            </a:r>
            <a:r>
              <a:rPr lang="en-US" b="1" dirty="0">
                <a:solidFill>
                  <a:srgbClr val="00B050"/>
                </a:solidFill>
              </a:rPr>
              <a:t>(</a:t>
            </a:r>
            <a:r>
              <a:rPr lang="en-US" b="1" i="1" dirty="0">
                <a:solidFill>
                  <a:srgbClr val="00B050"/>
                </a:solidFill>
              </a:rPr>
              <a:t>µ,σ) </a:t>
            </a:r>
            <a:r>
              <a:rPr lang="en-US" dirty="0">
                <a:solidFill>
                  <a:srgbClr val="000000"/>
                </a:solidFill>
              </a:rPr>
              <a:t>distribution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839069" y="1795062"/>
            <a:ext cx="1926326" cy="1754326"/>
          </a:xfrm>
          <a:prstGeom prst="rect">
            <a:avLst/>
          </a:prstGeom>
          <a:ln w="38100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0000"/>
                </a:solidFill>
              </a:rPr>
              <a:t>THEN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 the </a:t>
            </a:r>
            <a:r>
              <a:rPr lang="en-US" b="1" dirty="0">
                <a:solidFill>
                  <a:srgbClr val="0070C0"/>
                </a:solidFill>
              </a:rPr>
              <a:t>sample mean </a:t>
            </a:r>
            <a:r>
              <a:rPr lang="en-US" dirty="0">
                <a:solidFill>
                  <a:srgbClr val="000000"/>
                </a:solidFill>
              </a:rPr>
              <a:t>of an SRS of size </a:t>
            </a:r>
            <a:r>
              <a:rPr lang="en-US" i="1" dirty="0">
                <a:solidFill>
                  <a:srgbClr val="000000"/>
                </a:solidFill>
              </a:rPr>
              <a:t>n</a:t>
            </a:r>
            <a:r>
              <a:rPr lang="en-US" dirty="0">
                <a:solidFill>
                  <a:srgbClr val="000000"/>
                </a:solidFill>
              </a:rPr>
              <a:t> has the </a:t>
            </a:r>
            <a:r>
              <a:rPr lang="en-US" b="1" i="1" dirty="0">
                <a:solidFill>
                  <a:srgbClr val="0070C0"/>
                </a:solidFill>
              </a:rPr>
              <a:t>N</a:t>
            </a:r>
            <a:r>
              <a:rPr lang="en-US" b="1" dirty="0">
                <a:solidFill>
                  <a:srgbClr val="0070C0"/>
                </a:solidFill>
              </a:rPr>
              <a:t>(</a:t>
            </a:r>
            <a:r>
              <a:rPr lang="en-US" b="1" i="1" dirty="0">
                <a:solidFill>
                  <a:srgbClr val="0070C0"/>
                </a:solidFill>
              </a:rPr>
              <a:t>µ</a:t>
            </a:r>
            <a:r>
              <a:rPr lang="en-US" b="1" dirty="0">
                <a:solidFill>
                  <a:srgbClr val="0070C0"/>
                </a:solidFill>
              </a:rPr>
              <a:t>, σ/√</a:t>
            </a:r>
            <a:r>
              <a:rPr lang="en-US" b="1" i="1" dirty="0">
                <a:solidFill>
                  <a:srgbClr val="0070C0"/>
                </a:solidFill>
              </a:rPr>
              <a:t>n</a:t>
            </a:r>
            <a:r>
              <a:rPr lang="en-US" b="1" dirty="0">
                <a:solidFill>
                  <a:srgbClr val="0070C0"/>
                </a:solidFill>
              </a:rPr>
              <a:t>) </a:t>
            </a:r>
            <a:r>
              <a:rPr lang="en-US" dirty="0">
                <a:solidFill>
                  <a:srgbClr val="000000"/>
                </a:solidFill>
              </a:rPr>
              <a:t>distribution</a:t>
            </a:r>
            <a:endParaRPr lang="en-US" dirty="0"/>
          </a:p>
        </p:txBody>
      </p:sp>
      <p:grpSp>
        <p:nvGrpSpPr>
          <p:cNvPr id="16" name="Group 2"/>
          <p:cNvGrpSpPr>
            <a:grpSpLocks/>
          </p:cNvGrpSpPr>
          <p:nvPr/>
        </p:nvGrpSpPr>
        <p:grpSpPr bwMode="auto">
          <a:xfrm>
            <a:off x="1604363" y="4349396"/>
            <a:ext cx="7981950" cy="2122487"/>
            <a:chOff x="781050" y="7691816"/>
            <a:chExt cx="7981921" cy="2123658"/>
          </a:xfrm>
        </p:grpSpPr>
        <p:sp>
          <p:nvSpPr>
            <p:cNvPr id="17" name="TextBox 16"/>
            <p:cNvSpPr txBox="1">
              <a:spLocks noChangeArrowheads="1"/>
            </p:cNvSpPr>
            <p:nvPr/>
          </p:nvSpPr>
          <p:spPr bwMode="auto">
            <a:xfrm>
              <a:off x="781050" y="7691816"/>
              <a:ext cx="7981921" cy="2123658"/>
            </a:xfrm>
            <a:prstGeom prst="rect">
              <a:avLst/>
            </a:prstGeom>
            <a:solidFill>
              <a:srgbClr val="EAEDCB"/>
            </a:solidFill>
            <a:ln w="10000">
              <a:solidFill>
                <a:srgbClr val="D2DA7A"/>
              </a:solidFill>
              <a:miter lim="800000"/>
              <a:headEnd/>
              <a:tailEnd/>
            </a:ln>
            <a:effectLst>
              <a:outerShdw blurRad="38100" dist="30000" dir="5400000" rotWithShape="0">
                <a:srgbClr val="808080">
                  <a:alpha val="45000"/>
                </a:srgbClr>
              </a:outerShdw>
            </a:effec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  <a:p>
              <a:pPr eaLnBrk="1" hangingPunct="1"/>
              <a:endParaRPr lang="en-US" sz="600" b="1" u="sng">
                <a:solidFill>
                  <a:srgbClr val="E81F30"/>
                </a:solidFill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36991222"/>
                </p:ext>
              </p:extLst>
            </p:nvPr>
          </p:nvGraphicFramePr>
          <p:xfrm>
            <a:off x="1109396" y="7720344"/>
            <a:ext cx="7267549" cy="1995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9" name="Equation" r:id="rId4" imgW="4660900" imgH="1346200" progId="Equation.3">
                    <p:embed/>
                  </p:oleObj>
                </mc:Choice>
                <mc:Fallback>
                  <p:oleObj name="Equation" r:id="rId4" imgW="4660900" imgH="13462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09396" y="7720344"/>
                          <a:ext cx="7267549" cy="19950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Rounded Rectangle 2"/>
          <p:cNvSpPr/>
          <p:nvPr/>
        </p:nvSpPr>
        <p:spPr>
          <a:xfrm>
            <a:off x="10165948" y="2426492"/>
            <a:ext cx="1559417" cy="30738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“SE”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Standard error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SE for mean = SD divided by square root of the sample size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97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40" y="121576"/>
            <a:ext cx="9720072" cy="1499616"/>
          </a:xfrm>
        </p:spPr>
        <p:txBody>
          <a:bodyPr/>
          <a:lstStyle/>
          <a:p>
            <a:r>
              <a:rPr lang="en-US" dirty="0"/>
              <a:t>Example: bank calls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125" y="1294478"/>
            <a:ext cx="8080375" cy="3355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H="1">
            <a:off x="2570525" y="2960203"/>
            <a:ext cx="1726068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987314" y="2597012"/>
            <a:ext cx="47524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644706" y="1109812"/>
            <a:ext cx="2934974" cy="369332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X = Raw data for ALL calls</a:t>
            </a:r>
          </a:p>
        </p:txBody>
      </p:sp>
      <p:pic>
        <p:nvPicPr>
          <p:cNvPr id="10" name="Picture 8" descr="http://ebooks.bfwpub.com/ips7e/pics/ch05_Xcba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626" y="0"/>
            <a:ext cx="85725" cy="9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462559" y="1056282"/>
            <a:ext cx="2934974" cy="369332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X-bar = AVERAGE for 80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20016" y="3251330"/>
            <a:ext cx="1753154" cy="369332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Right-skewed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76690" y="2853367"/>
            <a:ext cx="1753154" cy="369332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More normal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8625" y="4530693"/>
            <a:ext cx="980211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standard deviation of the population of service call lengths is </a:t>
            </a:r>
            <a:r>
              <a:rPr lang="en-US" i="1" dirty="0"/>
              <a:t>σ</a:t>
            </a:r>
            <a:r>
              <a:rPr lang="en-US" baseline="-25000" dirty="0"/>
              <a:t> x</a:t>
            </a:r>
            <a:r>
              <a:rPr lang="en-US" dirty="0"/>
              <a:t> = 184.81 sec. </a:t>
            </a:r>
          </a:p>
          <a:p>
            <a:r>
              <a:rPr lang="en-US" i="1" dirty="0"/>
              <a:t>The length of a single call will often be far from the population mean. </a:t>
            </a:r>
          </a:p>
          <a:p>
            <a:endParaRPr lang="en-US" i="1" dirty="0"/>
          </a:p>
          <a:p>
            <a:pPr algn="ctr"/>
            <a:r>
              <a:rPr lang="en-US" dirty="0"/>
              <a:t>What is the standard deviation for a SRS sample of 80 calls?</a:t>
            </a:r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If we choose an SRS of 20 calls, the standard deviation of their mean length is…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404289" y="6409322"/>
            <a:ext cx="713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SE for mean =  </a:t>
            </a:r>
            <a:r>
              <a:rPr lang="el-GR" dirty="0">
                <a:solidFill>
                  <a:srgbClr val="00B050"/>
                </a:solidFill>
              </a:rPr>
              <a:t>σ</a:t>
            </a:r>
            <a:r>
              <a:rPr lang="en-US" baseline="-25000" dirty="0">
                <a:solidFill>
                  <a:srgbClr val="00B050"/>
                </a:solidFill>
              </a:rPr>
              <a:t>x-bar</a:t>
            </a:r>
            <a:r>
              <a:rPr lang="en-US" dirty="0">
                <a:solidFill>
                  <a:srgbClr val="00B050"/>
                </a:solidFill>
              </a:rPr>
              <a:t> = </a:t>
            </a:r>
            <a:r>
              <a:rPr lang="el-GR" dirty="0">
                <a:solidFill>
                  <a:srgbClr val="00B050"/>
                </a:solidFill>
              </a:rPr>
              <a:t>σ</a:t>
            </a:r>
            <a:r>
              <a:rPr lang="en-US" baseline="-25000" dirty="0">
                <a:solidFill>
                  <a:srgbClr val="00B050"/>
                </a:solidFill>
              </a:rPr>
              <a:t>x</a:t>
            </a:r>
            <a:r>
              <a:rPr lang="en-US" dirty="0">
                <a:solidFill>
                  <a:srgbClr val="00B050"/>
                </a:solidFill>
              </a:rPr>
              <a:t> /√n  =  184.81 /√20 = 41.32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04289" y="5702629"/>
            <a:ext cx="713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SE for mean = </a:t>
            </a:r>
            <a:r>
              <a:rPr lang="el-GR" dirty="0">
                <a:solidFill>
                  <a:srgbClr val="00B050"/>
                </a:solidFill>
              </a:rPr>
              <a:t>σ</a:t>
            </a:r>
            <a:r>
              <a:rPr lang="en-US" baseline="-25000" dirty="0">
                <a:solidFill>
                  <a:srgbClr val="00B050"/>
                </a:solidFill>
              </a:rPr>
              <a:t>x-bar</a:t>
            </a:r>
            <a:r>
              <a:rPr lang="en-US" dirty="0">
                <a:solidFill>
                  <a:srgbClr val="00B050"/>
                </a:solidFill>
              </a:rPr>
              <a:t> = </a:t>
            </a:r>
            <a:r>
              <a:rPr lang="el-GR" dirty="0">
                <a:solidFill>
                  <a:srgbClr val="00B050"/>
                </a:solidFill>
              </a:rPr>
              <a:t>σ</a:t>
            </a:r>
            <a:r>
              <a:rPr lang="en-US" baseline="-25000" dirty="0">
                <a:solidFill>
                  <a:srgbClr val="00B050"/>
                </a:solidFill>
              </a:rPr>
              <a:t>x</a:t>
            </a:r>
            <a:r>
              <a:rPr lang="en-US" dirty="0">
                <a:solidFill>
                  <a:srgbClr val="00B050"/>
                </a:solidFill>
              </a:rPr>
              <a:t> /√n  =  184.81 /√80 = 20.66  </a:t>
            </a:r>
          </a:p>
        </p:txBody>
      </p:sp>
    </p:spTree>
    <p:extLst>
      <p:ext uri="{BB962C8B-B14F-4D97-AF65-F5344CB8AC3E}">
        <p14:creationId xmlns:p14="http://schemas.microsoft.com/office/powerpoint/2010/main" val="397114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7" y="198850"/>
            <a:ext cx="9720072" cy="1499616"/>
          </a:xfrm>
        </p:spPr>
        <p:txBody>
          <a:bodyPr/>
          <a:lstStyle/>
          <a:p>
            <a:r>
              <a:rPr lang="en-US" dirty="0"/>
              <a:t>The central limit theorem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282" y="1880834"/>
            <a:ext cx="5438775" cy="428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280375" y="1170213"/>
            <a:ext cx="2932981" cy="646331"/>
          </a:xfrm>
          <a:prstGeom prst="rect">
            <a:avLst/>
          </a:prstGeom>
          <a:effectLst>
            <a:glow rad="101600">
              <a:schemeClr val="accent5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Population Distribution</a:t>
            </a:r>
          </a:p>
          <a:p>
            <a:pPr algn="ctr"/>
            <a:r>
              <a:rPr lang="en-US" dirty="0"/>
              <a:t>(sample size 1)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34447" y="1170212"/>
            <a:ext cx="3289720" cy="646331"/>
          </a:xfrm>
          <a:prstGeom prst="rect">
            <a:avLst/>
          </a:prstGeom>
          <a:effectLst>
            <a:glow rad="101600">
              <a:schemeClr val="accent5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/>
              <a:t>Sampling Distribution</a:t>
            </a:r>
          </a:p>
          <a:p>
            <a:pPr algn="ctr"/>
            <a:r>
              <a:rPr lang="en-US" dirty="0"/>
              <a:t>for MEAN of a sample size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80375" y="5809461"/>
            <a:ext cx="3289720" cy="646331"/>
          </a:xfrm>
          <a:prstGeom prst="rect">
            <a:avLst/>
          </a:prstGeom>
          <a:effectLst>
            <a:glow rad="101600">
              <a:schemeClr val="accent5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/>
              <a:t>Sampling Distribution</a:t>
            </a:r>
          </a:p>
          <a:p>
            <a:pPr algn="ctr"/>
            <a:r>
              <a:rPr lang="en-US" dirty="0"/>
              <a:t>for MEAN of a sample size 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38350" y="5721385"/>
            <a:ext cx="3289720" cy="646331"/>
          </a:xfrm>
          <a:prstGeom prst="rect">
            <a:avLst/>
          </a:prstGeom>
          <a:effectLst>
            <a:glow rad="101600">
              <a:schemeClr val="accent5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/>
              <a:t>Sampling Distribution</a:t>
            </a:r>
          </a:p>
          <a:p>
            <a:pPr algn="ctr"/>
            <a:r>
              <a:rPr lang="en-US" dirty="0"/>
              <a:t>for MEAN of a sample size 10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99467" y="1170212"/>
            <a:ext cx="3540274" cy="28122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276633" y="1419144"/>
            <a:ext cx="3540274" cy="28122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48352" y="3461036"/>
            <a:ext cx="3540274" cy="28122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239741" y="3606999"/>
            <a:ext cx="3540274" cy="28122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06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3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6" y="-183945"/>
            <a:ext cx="9720072" cy="1499616"/>
          </a:xfrm>
        </p:spPr>
        <p:txBody>
          <a:bodyPr/>
          <a:lstStyle/>
          <a:p>
            <a:r>
              <a:rPr lang="en-US" dirty="0"/>
              <a:t>Examples: finding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806" y="2371167"/>
            <a:ext cx="5082390" cy="41148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more than </a:t>
            </a:r>
            <a:r>
              <a:rPr lang="en-US" dirty="0"/>
              <a:t>1.63 m tall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24126" y="874526"/>
            <a:ext cx="10219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Assume:  School’s </a:t>
            </a:r>
            <a:r>
              <a:rPr lang="en-US" b="1" u="sng" dirty="0"/>
              <a:t>population</a:t>
            </a:r>
            <a:r>
              <a:rPr lang="en-US" u="sng" dirty="0"/>
              <a:t> of student’s heights have M (µ) = 1.4 m &amp; SD (</a:t>
            </a:r>
            <a:r>
              <a:rPr lang="el-GR" u="sng" dirty="0">
                <a:latin typeface="Courier New" panose="02070309020205020404" pitchFamily="49" charset="0"/>
                <a:cs typeface="Courier New" panose="02070309020205020404" pitchFamily="49" charset="0"/>
              </a:rPr>
              <a:t>σ</a:t>
            </a:r>
            <a:r>
              <a:rPr lang="en-US" u="sng" dirty="0"/>
              <a:t>) = 0.15 m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091" y="1468357"/>
            <a:ext cx="59311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Probability the </a:t>
            </a:r>
            <a:r>
              <a:rPr lang="en-US" sz="2400" b="1" u="sng" dirty="0">
                <a:solidFill>
                  <a:srgbClr val="FF0000"/>
                </a:solidFill>
              </a:rPr>
              <a:t>MEAN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of </a:t>
            </a:r>
          </a:p>
          <a:p>
            <a:pPr algn="ctr"/>
            <a:r>
              <a:rPr lang="en-US" sz="2400" dirty="0"/>
              <a:t>a randomly chosen </a:t>
            </a:r>
            <a:r>
              <a:rPr lang="en-US" sz="2400" b="1" u="sng" dirty="0">
                <a:solidFill>
                  <a:srgbClr val="FF0000"/>
                </a:solidFill>
              </a:rPr>
              <a:t>GROUP of 16 </a:t>
            </a:r>
            <a:r>
              <a:rPr lang="en-US" sz="2400" dirty="0"/>
              <a:t>students is…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36563" y="1468357"/>
            <a:ext cx="56971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Probability the height of </a:t>
            </a:r>
          </a:p>
          <a:p>
            <a:pPr algn="ctr"/>
            <a:r>
              <a:rPr lang="en-US" sz="2400" b="1" u="sng" dirty="0">
                <a:solidFill>
                  <a:srgbClr val="FF0000"/>
                </a:solidFill>
              </a:rPr>
              <a:t>a</a:t>
            </a:r>
            <a:r>
              <a:rPr lang="en-US" sz="2400" dirty="0"/>
              <a:t> randomly chosen </a:t>
            </a:r>
            <a:r>
              <a:rPr lang="en-US" sz="2400" b="1" u="sng" dirty="0">
                <a:solidFill>
                  <a:srgbClr val="FF0000"/>
                </a:solidFill>
              </a:rPr>
              <a:t>student</a:t>
            </a:r>
            <a:r>
              <a:rPr lang="en-US" sz="2400" dirty="0"/>
              <a:t> is… 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773480" y="2371167"/>
            <a:ext cx="5772210" cy="4114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45720" tIns="45720" rIns="45720" bIns="45720" numCol="1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b="1"/>
              <a:t>more than </a:t>
            </a:r>
            <a:r>
              <a:rPr lang="en-US"/>
              <a:t>1.63 m tall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9033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18" y="0"/>
            <a:ext cx="9720072" cy="1499616"/>
          </a:xfrm>
        </p:spPr>
        <p:txBody>
          <a:bodyPr/>
          <a:lstStyle/>
          <a:p>
            <a:r>
              <a:rPr lang="en-US" dirty="0"/>
              <a:t>Example: cancer dataset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3 - Center &amp; SPread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74" y="959539"/>
            <a:ext cx="8210550" cy="5648325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7720487" y="959539"/>
            <a:ext cx="3270786" cy="149961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Available on Canvas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Save to your computer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Edit the path to match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011696" y="959539"/>
            <a:ext cx="7130227" cy="31507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8823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18" y="261944"/>
            <a:ext cx="9720072" cy="1499616"/>
          </a:xfrm>
        </p:spPr>
        <p:txBody>
          <a:bodyPr/>
          <a:lstStyle/>
          <a:p>
            <a:r>
              <a:rPr lang="en-US" dirty="0"/>
              <a:t>SPSS: create a z-score variable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82" y="1896485"/>
            <a:ext cx="4095750" cy="39147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43" y="1632894"/>
            <a:ext cx="1943100" cy="1409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882" y="1347932"/>
            <a:ext cx="6088462" cy="43853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ounded Rectangle 8"/>
          <p:cNvSpPr/>
          <p:nvPr/>
        </p:nvSpPr>
        <p:spPr>
          <a:xfrm>
            <a:off x="11183406" y="1345924"/>
            <a:ext cx="770938" cy="438740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 flipV="1">
            <a:off x="7121237" y="1345924"/>
            <a:ext cx="353246" cy="438740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0834" y="5111015"/>
            <a:ext cx="2752725" cy="15144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54031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Density Curves &amp; Normal Distributions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86247" y="2286000"/>
            <a:ext cx="3663781" cy="11912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000" b="1" u="sng" dirty="0"/>
              <a:t>Heights (inches)</a:t>
            </a:r>
          </a:p>
          <a:p>
            <a:pPr marL="128016" lvl="1" indent="0" algn="ctr">
              <a:buNone/>
            </a:pPr>
            <a:r>
              <a:rPr lang="en-US" i="1" dirty="0"/>
              <a:t>Mean = 66.3 inches</a:t>
            </a:r>
          </a:p>
          <a:p>
            <a:pPr marL="128016" lvl="1" indent="0" algn="ctr">
              <a:buNone/>
            </a:pPr>
            <a:r>
              <a:rPr lang="en-US" i="1" dirty="0"/>
              <a:t>Median = 66 inches</a:t>
            </a:r>
          </a:p>
        </p:txBody>
      </p:sp>
      <p:pic>
        <p:nvPicPr>
          <p:cNvPr id="60422" name="Picture 6" descr="The histogram of height appears bell-shaped which indicates a normal distribution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30" y="4406257"/>
            <a:ext cx="374332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424" name="Picture 8" descr="The histogram of GPA is nearly bell-shaped but little skewed to the left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444" y="4196707"/>
            <a:ext cx="3476625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426" name="Picture 10" descr="The histogram of number of tattoos is strongly right skewed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959" y="4265803"/>
            <a:ext cx="3476625" cy="223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250028" y="2241857"/>
            <a:ext cx="3748824" cy="1623504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800" b="1" u="sng" dirty="0"/>
              <a:t>GPA</a:t>
            </a:r>
          </a:p>
          <a:p>
            <a:pPr marL="128016" lvl="1" indent="0" algn="ctr">
              <a:buNone/>
            </a:pPr>
            <a:r>
              <a:rPr lang="en-US" i="1" dirty="0"/>
              <a:t>Mean = 3.25</a:t>
            </a:r>
          </a:p>
          <a:p>
            <a:pPr marL="128016" lvl="1" indent="0" algn="ctr">
              <a:buNone/>
            </a:pPr>
            <a:r>
              <a:rPr lang="en-US" i="1" dirty="0"/>
              <a:t>Median = 3.3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42897" y="2241857"/>
            <a:ext cx="311668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/>
              <a:t>Number of Tattoos</a:t>
            </a:r>
          </a:p>
          <a:p>
            <a:pPr algn="ctr"/>
            <a:r>
              <a:rPr lang="en-US" i="1" dirty="0"/>
              <a:t>Mean = .23</a:t>
            </a:r>
          </a:p>
          <a:p>
            <a:pPr algn="ctr"/>
            <a:r>
              <a:rPr lang="en-US" i="1" dirty="0"/>
              <a:t>Median = 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54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60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2000"/>
                                        <p:tgtEl>
                                          <p:spTgt spid="60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2000"/>
                                        <p:tgtEl>
                                          <p:spTgt spid="60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SPSS: transforming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This is useful </a:t>
            </a:r>
            <a:r>
              <a:rPr lang="en-US" u="sng" dirty="0"/>
              <a:t>IF</a:t>
            </a:r>
            <a:r>
              <a:rPr lang="en-US" dirty="0"/>
              <a:t> you have a variable that is </a:t>
            </a:r>
            <a:r>
              <a:rPr lang="en-US" u="sng" dirty="0"/>
              <a:t>POSITIVELY SKEWED</a:t>
            </a:r>
            <a:r>
              <a:rPr lang="en-US" dirty="0"/>
              <a:t>, since the methods we will learn all require your variables are </a:t>
            </a:r>
            <a:r>
              <a:rPr lang="en-US" u="sng" dirty="0"/>
              <a:t>NORMALLY</a:t>
            </a:r>
            <a:r>
              <a:rPr lang="en-US" dirty="0"/>
              <a:t> distributed.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493" y="3415598"/>
            <a:ext cx="4619625" cy="223837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3417887" y="3753607"/>
            <a:ext cx="1164746" cy="40372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198147" y="5022426"/>
            <a:ext cx="1164746" cy="40372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31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460" y="155012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Density Curves &amp; Normal Distributions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47736" y="3067094"/>
            <a:ext cx="7363678" cy="3677930"/>
          </a:xfrm>
          <a:prstGeom prst="rect">
            <a:avLst/>
          </a:prstGeom>
          <a:solidFill>
            <a:srgbClr val="EAEDCB"/>
          </a:solidFill>
          <a:ln w="10000">
            <a:solidFill>
              <a:srgbClr val="D2DA7A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sz="700" b="1" u="sng" dirty="0">
              <a:solidFill>
                <a:srgbClr val="E81F30"/>
              </a:solidFill>
            </a:endParaRPr>
          </a:p>
          <a:p>
            <a:pPr eaLnBrk="1" hangingPunct="1"/>
            <a:r>
              <a:rPr lang="en-US" dirty="0"/>
              <a:t>A </a:t>
            </a:r>
            <a:r>
              <a:rPr lang="en-US" b="1" dirty="0">
                <a:solidFill>
                  <a:srgbClr val="800000"/>
                </a:solidFill>
              </a:rPr>
              <a:t>density curve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/>
              <a:t>is a curve that:</a:t>
            </a:r>
          </a:p>
          <a:p>
            <a:pPr eaLnBrk="1" hangingPunct="1"/>
            <a:endParaRPr lang="en-US" dirty="0"/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dirty="0"/>
              <a:t> is always on or above the horizontal axis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dirty="0"/>
              <a:t> has an area of exactly 1 underneath it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en-US" dirty="0"/>
          </a:p>
          <a:p>
            <a:pPr eaLnBrk="1" hangingPunct="1"/>
            <a:r>
              <a:rPr lang="en-US" dirty="0"/>
              <a:t>A density curve describes the overall pattern of a distribution. The area under the curve and above any range of values on the horizontal axis is the proportion of all observations that fall in that range.</a:t>
            </a:r>
          </a:p>
          <a:p>
            <a:pPr eaLnBrk="1" hangingPunct="1"/>
            <a:endParaRPr lang="en-US" sz="1000" b="1" dirty="0"/>
          </a:p>
        </p:txBody>
      </p:sp>
      <p:pic>
        <p:nvPicPr>
          <p:cNvPr id="73730" name="Picture 2" descr="http://cdn.fangraphs.com/blogs/wp-content/uploads/2011/06/image0012.png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74286" y="1193273"/>
            <a:ext cx="5036713" cy="289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19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Many dependent variables are assumed normally distributed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Use statistical procedures where data are assumed normally distributed</a:t>
            </a:r>
          </a:p>
          <a:p>
            <a:pPr lvl="2"/>
            <a:r>
              <a:rPr lang="en-US" altLang="en-US" sz="1800" dirty="0">
                <a:ea typeface="ＭＳ Ｐゴシック" panose="020B0600070205080204" pitchFamily="34" charset="-128"/>
              </a:rPr>
              <a:t>Correlation, regression, </a:t>
            </a:r>
            <a:r>
              <a:rPr lang="en-US" altLang="en-US" sz="18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t</a:t>
            </a:r>
            <a:r>
              <a:rPr lang="en-US" altLang="en-US" sz="1800" i="1" dirty="0">
                <a:ea typeface="ＭＳ Ｐゴシック" panose="020B0600070205080204" pitchFamily="34" charset="-128"/>
              </a:rPr>
              <a:t>-</a:t>
            </a:r>
            <a:r>
              <a:rPr lang="en-US" altLang="en-US" sz="1800" dirty="0">
                <a:ea typeface="ＭＳ Ｐゴシック" panose="020B0600070205080204" pitchFamily="34" charset="-128"/>
              </a:rPr>
              <a:t>tests, and ANOVA</a:t>
            </a:r>
          </a:p>
          <a:p>
            <a:pPr lvl="4"/>
            <a:endParaRPr lang="en-US" altLang="en-US" sz="1800" dirty="0">
              <a:ea typeface="ＭＳ Ｐゴシック" panose="020B0600070205080204" pitchFamily="34" charset="-128"/>
            </a:endParaRPr>
          </a:p>
          <a:p>
            <a:r>
              <a:rPr lang="en-US" altLang="en-US" sz="2800" dirty="0"/>
              <a:t>Gaussian distribution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Karl Gauss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 descr="K.F. Gau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517" y="4008751"/>
            <a:ext cx="3930650" cy="208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9342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80000"/>
              </a:lnSpc>
            </a:pPr>
            <a:fld id="{F0A6BFC3-B8E4-4A07-8CAA-1CE9ACBBDA11}" type="slidenum">
              <a:rPr lang="en-US" sz="1200">
                <a:solidFill>
                  <a:schemeClr val="accent1"/>
                </a:solidFill>
              </a:rPr>
              <a:pPr eaLnBrk="1" hangingPunct="1">
                <a:lnSpc>
                  <a:spcPct val="80000"/>
                </a:lnSpc>
              </a:pPr>
              <a:t>6</a:t>
            </a:fld>
            <a:endParaRPr lang="en-US" sz="1200">
              <a:solidFill>
                <a:schemeClr val="accent1"/>
              </a:solidFill>
            </a:endParaRPr>
          </a:p>
        </p:txBody>
      </p:sp>
      <p:pic>
        <p:nvPicPr>
          <p:cNvPr id="76803" name="Picture 9" descr="F2.1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r="4713" b="12131"/>
          <a:stretch>
            <a:fillRect/>
          </a:stretch>
        </p:blipFill>
        <p:spPr bwMode="auto">
          <a:xfrm>
            <a:off x="1456378" y="3048931"/>
            <a:ext cx="4321175" cy="310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1652329" y="557818"/>
            <a:ext cx="8613595" cy="2092881"/>
          </a:xfrm>
          <a:prstGeom prst="rect">
            <a:avLst/>
          </a:prstGeom>
          <a:solidFill>
            <a:srgbClr val="EAEDCB"/>
          </a:solidFill>
          <a:ln w="10000">
            <a:solidFill>
              <a:srgbClr val="D2DA7A"/>
            </a:solidFill>
            <a:miter lim="800000"/>
            <a:headEnd/>
            <a:tailEnd/>
          </a:ln>
          <a:effectLst>
            <a:outerShdw blurRad="38100" dist="30000" dir="5400000" rotWithShape="0">
              <a:srgbClr val="808080">
                <a:alpha val="45000"/>
              </a:srgbClr>
            </a:outerShdw>
          </a:effec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628650" indent="-1714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800000"/>
                </a:solidFill>
              </a:rPr>
              <a:t>The 68-95-99.7 Rule</a:t>
            </a:r>
            <a:endParaRPr lang="en-US" sz="600" b="1" u="sng" dirty="0">
              <a:solidFill>
                <a:srgbClr val="E81F30"/>
              </a:solidFill>
            </a:endParaRPr>
          </a:p>
          <a:p>
            <a:pPr eaLnBrk="1" hangingPunct="1">
              <a:spcAft>
                <a:spcPts val="600"/>
              </a:spcAft>
            </a:pPr>
            <a:r>
              <a:rPr lang="en-US" sz="2000" dirty="0"/>
              <a:t>In the Normal distribution with mean</a:t>
            </a:r>
            <a:r>
              <a:rPr lang="en-US" sz="2000" i="1" dirty="0"/>
              <a:t> µ</a:t>
            </a:r>
            <a:r>
              <a:rPr lang="en-US" sz="2000" dirty="0"/>
              <a:t> and standard deviation </a:t>
            </a:r>
            <a:r>
              <a:rPr lang="en-US" sz="2000" i="1" dirty="0"/>
              <a:t>σ</a:t>
            </a:r>
            <a:r>
              <a:rPr lang="en-US" sz="2000" dirty="0"/>
              <a:t>:</a:t>
            </a:r>
          </a:p>
          <a:p>
            <a:pPr lvl="1" eaLnBrk="1" hangingPunct="1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Approximately </a:t>
            </a:r>
            <a:r>
              <a:rPr lang="en-US" sz="2000" b="1" dirty="0"/>
              <a:t>68% </a:t>
            </a:r>
            <a:r>
              <a:rPr lang="en-US" sz="2000" dirty="0"/>
              <a:t>of the observations fall within </a:t>
            </a:r>
            <a:r>
              <a:rPr lang="en-US" sz="2000" i="1" dirty="0"/>
              <a:t>σ</a:t>
            </a:r>
            <a:r>
              <a:rPr lang="en-US" sz="2000" dirty="0"/>
              <a:t> of </a:t>
            </a:r>
            <a:r>
              <a:rPr lang="en-US" sz="2000" i="1" dirty="0"/>
              <a:t>µ.</a:t>
            </a:r>
          </a:p>
          <a:p>
            <a:pPr lvl="1" eaLnBrk="1" hangingPunct="1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Approximately </a:t>
            </a:r>
            <a:r>
              <a:rPr lang="en-US" sz="2000" b="1" dirty="0"/>
              <a:t>95% </a:t>
            </a:r>
            <a:r>
              <a:rPr lang="en-US" sz="2000" dirty="0"/>
              <a:t>of the observations fall within 2</a:t>
            </a:r>
            <a:r>
              <a:rPr lang="en-US" sz="2000" i="1" dirty="0"/>
              <a:t>σ</a:t>
            </a:r>
            <a:r>
              <a:rPr lang="en-US" sz="2000" dirty="0"/>
              <a:t> of </a:t>
            </a:r>
            <a:r>
              <a:rPr lang="en-US" sz="2000" i="1" dirty="0"/>
              <a:t>µ.</a:t>
            </a:r>
          </a:p>
          <a:p>
            <a:pPr lvl="1" eaLnBrk="1" hangingPunct="1"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Approximately </a:t>
            </a:r>
            <a:r>
              <a:rPr lang="en-US" sz="2000" b="1" dirty="0"/>
              <a:t>99.7% </a:t>
            </a:r>
            <a:r>
              <a:rPr lang="en-US" sz="2000" dirty="0"/>
              <a:t>of the observations fall within 3</a:t>
            </a:r>
            <a:r>
              <a:rPr lang="en-US" sz="2000" i="1" dirty="0"/>
              <a:t>σ</a:t>
            </a:r>
            <a:r>
              <a:rPr lang="en-US" sz="2000" dirty="0"/>
              <a:t> of </a:t>
            </a:r>
            <a:r>
              <a:rPr lang="en-US" sz="2000" i="1" dirty="0"/>
              <a:t>µ.</a:t>
            </a:r>
          </a:p>
          <a:p>
            <a:pPr lvl="1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b="1" dirty="0"/>
          </a:p>
        </p:txBody>
      </p:sp>
      <p:sp>
        <p:nvSpPr>
          <p:cNvPr id="13" name="Rectangle 12"/>
          <p:cNvSpPr/>
          <p:nvPr/>
        </p:nvSpPr>
        <p:spPr>
          <a:xfrm>
            <a:off x="3108057" y="4564868"/>
            <a:ext cx="1000125" cy="265113"/>
          </a:xfrm>
          <a:prstGeom prst="rect">
            <a:avLst/>
          </a:prstGeom>
          <a:solidFill>
            <a:srgbClr val="EDF5F4"/>
          </a:solidFill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25520" y="4934755"/>
            <a:ext cx="947737" cy="265112"/>
          </a:xfrm>
          <a:prstGeom prst="rect">
            <a:avLst/>
          </a:prstGeom>
          <a:solidFill>
            <a:srgbClr val="EDF5F4"/>
          </a:solidFill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101706" y="5350680"/>
            <a:ext cx="1023938" cy="265112"/>
          </a:xfrm>
          <a:prstGeom prst="rect">
            <a:avLst/>
          </a:prstGeom>
          <a:solidFill>
            <a:srgbClr val="EDF5F4"/>
          </a:solidFill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68610" name="Picture 2" descr="The graph illustrates the empirical rule. Plot of evenly an distributed symetrical shape showing 68% lies between -1 and +1 standard deviation, 95% lies between -2 and +2 standard deviation, and 99.7% lies between -3 and +3 standard deviation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235" y="3005070"/>
            <a:ext cx="432435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778537" y="6461699"/>
            <a:ext cx="5901458" cy="274320"/>
          </a:xfrm>
        </p:spPr>
        <p:txBody>
          <a:bodyPr/>
          <a:lstStyle/>
          <a:p>
            <a:r>
              <a:rPr lang="en-US" dirty="0"/>
              <a:t>Cohen Chap 4 - Standard &amp; Normal</a:t>
            </a:r>
          </a:p>
        </p:txBody>
      </p:sp>
    </p:spTree>
    <p:extLst>
      <p:ext uri="{BB962C8B-B14F-4D97-AF65-F5344CB8AC3E}">
        <p14:creationId xmlns:p14="http://schemas.microsoft.com/office/powerpoint/2010/main" val="9087036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 bldLvl="5" autoUpdateAnimBg="0"/>
      <p:bldP spid="13" grpId="0" uiExpand="1" animBg="1" autoUpdateAnimBg="0"/>
      <p:bldP spid="14" grpId="0" uiExpand="1" animBg="1" autoUpdateAnimBg="0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262" y="98868"/>
            <a:ext cx="9720072" cy="1499616"/>
          </a:xfrm>
        </p:spPr>
        <p:txBody>
          <a:bodyPr/>
          <a:lstStyle/>
          <a:p>
            <a:r>
              <a:rPr lang="en-US" dirty="0"/>
              <a:t>Normal </a:t>
            </a:r>
            <a:r>
              <a:rPr lang="en-US" dirty="0" err="1"/>
              <a:t>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1249" y="1283410"/>
            <a:ext cx="6574407" cy="4532075"/>
          </a:xfrm>
        </p:spPr>
        <p:txBody>
          <a:bodyPr>
            <a:noAutofit/>
          </a:bodyPr>
          <a:lstStyle/>
          <a:p>
            <a:pPr marL="228600" indent="-228600">
              <a:lnSpc>
                <a:spcPct val="80000"/>
              </a:lnSpc>
            </a:pPr>
            <a:r>
              <a:rPr lang="en-US" altLang="en-US" sz="2800" dirty="0"/>
              <a:t>Each </a:t>
            </a:r>
            <a:r>
              <a:rPr lang="en-US" altLang="en-US" sz="2800" i="1" dirty="0"/>
              <a:t>μ</a:t>
            </a:r>
            <a:r>
              <a:rPr lang="en-US" altLang="en-US" sz="2800" dirty="0"/>
              <a:t> and </a:t>
            </a:r>
            <a:r>
              <a:rPr lang="en-US" altLang="en-US" sz="2800" i="1" dirty="0"/>
              <a:t>σ</a:t>
            </a:r>
            <a:r>
              <a:rPr lang="en-US" altLang="en-US" sz="2800" dirty="0"/>
              <a:t> combination produces differently shaped normal distribution</a:t>
            </a:r>
          </a:p>
          <a:p>
            <a:pPr marL="635000" lvl="1" indent="-228600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Family of distributions</a:t>
            </a:r>
          </a:p>
          <a:p>
            <a:pPr marL="635000" lvl="1" indent="-228600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Probability generating function for normal distribution:</a:t>
            </a:r>
          </a:p>
          <a:p>
            <a:pPr marL="635000" lvl="1" indent="-228600">
              <a:lnSpc>
                <a:spcPct val="8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marL="635000" lvl="1" indent="-228600">
              <a:lnSpc>
                <a:spcPct val="8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marL="228600" indent="-228600">
              <a:lnSpc>
                <a:spcPct val="80000"/>
              </a:lnSpc>
            </a:pPr>
            <a:endParaRPr lang="en-US" altLang="en-US" sz="2400" dirty="0"/>
          </a:p>
          <a:p>
            <a:pPr marL="228600" indent="-228600">
              <a:lnSpc>
                <a:spcPct val="80000"/>
              </a:lnSpc>
            </a:pPr>
            <a:endParaRPr lang="en-US" altLang="en-US" sz="2400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2400" dirty="0"/>
              <a:t>If we know </a:t>
            </a:r>
            <a:r>
              <a:rPr lang="en-US" altLang="en-US" sz="2400" i="1" dirty="0"/>
              <a:t>μ</a:t>
            </a:r>
            <a:r>
              <a:rPr lang="en-US" altLang="en-US" sz="2400" dirty="0"/>
              <a:t> and </a:t>
            </a:r>
            <a:r>
              <a:rPr lang="en-US" altLang="en-US" sz="2400" i="1" dirty="0"/>
              <a:t>σ</a:t>
            </a:r>
            <a:r>
              <a:rPr lang="en-US" altLang="en-US" sz="2400" dirty="0"/>
              <a:t> for given variable in given population we can, for given value of </a:t>
            </a:r>
            <a:r>
              <a:rPr lang="en-US" altLang="en-US" sz="2400" i="1" dirty="0">
                <a:latin typeface="Times New Roman" panose="02020603050405020304" pitchFamily="18" charset="0"/>
              </a:rPr>
              <a:t>X</a:t>
            </a:r>
            <a:r>
              <a:rPr lang="en-US" altLang="en-US" sz="2400" dirty="0"/>
              <a:t>, compute the density (frequency) of that value and thus determine its probability</a:t>
            </a:r>
          </a:p>
          <a:p>
            <a:pPr marL="635000" lvl="1" indent="-228600">
              <a:lnSpc>
                <a:spcPct val="8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No matter the exact shape, the properties in terms of area under the curve per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SD </a:t>
            </a:r>
            <a:r>
              <a:rPr lang="en-US" altLang="en-US" sz="2000" dirty="0">
                <a:ea typeface="ＭＳ Ｐゴシック" panose="020B0600070205080204" pitchFamily="34" charset="-128"/>
              </a:rPr>
              <a:t>unit are the same!</a:t>
            </a:r>
          </a:p>
          <a:p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378" y="3413174"/>
            <a:ext cx="4394243" cy="1061189"/>
          </a:xfrm>
          <a:prstGeom prst="rect">
            <a:avLst/>
          </a:prstGeom>
        </p:spPr>
      </p:pic>
      <p:pic>
        <p:nvPicPr>
          <p:cNvPr id="7" name="Picture 6" descr="3_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990" y="436414"/>
            <a:ext cx="4114800" cy="2846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3_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990" y="3413174"/>
            <a:ext cx="4114800" cy="2927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3434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18" y="33108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Density Curves &amp; Normal Distributions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5778" name="Picture 2" descr="histogram: normal distribution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96" y="2063576"/>
            <a:ext cx="3647619" cy="21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780" name="Picture 4" descr="histogram - nonnormal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144" y="4323911"/>
            <a:ext cx="3667125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782" name="Picture 6" descr="normal prob plot with non-normal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302" y="4511236"/>
            <a:ext cx="3619500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974849" y="2799912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Normally distributed data will have all  a Q-Q plots with the dots all in a straight line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13426" y="1625865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can you tell if the data is normally distributed? A Q-Q plot!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892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713" y="345339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Z-scores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1315C-949A-4F90-9F5D-38789161863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45862" y="1754314"/>
            <a:ext cx="9111545" cy="1779966"/>
          </a:xfrm>
        </p:spPr>
        <p:txBody>
          <a:bodyPr/>
          <a:lstStyle/>
          <a:p>
            <a:r>
              <a:rPr lang="en-US" dirty="0"/>
              <a:t>So to convert a value to a Standard Score ("z-score"):</a:t>
            </a:r>
          </a:p>
          <a:p>
            <a:pPr lvl="1"/>
            <a:r>
              <a:rPr lang="en-US" dirty="0"/>
              <a:t>first subtract the mean, </a:t>
            </a:r>
          </a:p>
          <a:p>
            <a:pPr lvl="1"/>
            <a:r>
              <a:rPr lang="en-US" dirty="0"/>
              <a:t>then divide by the Standard Deviation</a:t>
            </a:r>
          </a:p>
          <a:p>
            <a:r>
              <a:rPr lang="en-US" dirty="0"/>
              <a:t>And doing that is called "Standardizing":</a:t>
            </a:r>
          </a:p>
          <a:p>
            <a:endParaRPr lang="en-US" dirty="0"/>
          </a:p>
        </p:txBody>
      </p:sp>
      <p:pic>
        <p:nvPicPr>
          <p:cNvPr id="62466" name="Picture 2" descr="http://www.mathsisfun.com/data/images/standardizing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652" y="3628084"/>
            <a:ext cx="8354548" cy="263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Chap 4 - Standard &amp; Normal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86" y="3637205"/>
            <a:ext cx="3200203" cy="10456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7044744" y="478652"/>
            <a:ext cx="4935419" cy="28900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en-US" sz="2800" i="1" dirty="0">
                <a:latin typeface="Times New Roman" panose="02020603050405020304" pitchFamily="18" charset="0"/>
              </a:rPr>
              <a:t>z</a:t>
            </a:r>
            <a:r>
              <a:rPr lang="en-US" altLang="en-US" sz="2800" dirty="0"/>
              <a:t>-scores are in </a:t>
            </a:r>
            <a:r>
              <a:rPr lang="en-US" altLang="en-US" sz="2800" i="1" dirty="0"/>
              <a:t>SD </a:t>
            </a:r>
            <a:r>
              <a:rPr lang="en-US" altLang="en-US" sz="2800" dirty="0"/>
              <a:t>units</a:t>
            </a:r>
          </a:p>
          <a:p>
            <a:pPr lvl="1" algn="ctr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Represent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SD </a:t>
            </a:r>
            <a:r>
              <a:rPr lang="en-US" altLang="en-US" sz="2400" dirty="0">
                <a:ea typeface="ＭＳ Ｐゴシック" panose="020B0600070205080204" pitchFamily="34" charset="-128"/>
              </a:rPr>
              <a:t>distances </a:t>
            </a:r>
          </a:p>
          <a:p>
            <a:pPr lvl="1" algn="ctr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away from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M </a:t>
            </a:r>
            <a:r>
              <a:rPr lang="en-US" altLang="en-US" sz="2400" dirty="0">
                <a:ea typeface="ＭＳ Ｐゴシック" panose="020B0600070205080204" pitchFamily="34" charset="-128"/>
              </a:rPr>
              <a:t>( = 0) </a:t>
            </a:r>
          </a:p>
          <a:p>
            <a:pPr lvl="1" algn="ctr">
              <a:lnSpc>
                <a:spcPct val="90000"/>
              </a:lnSpc>
            </a:pP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</a:rPr>
              <a:t>z</a:t>
            </a:r>
            <a:r>
              <a:rPr lang="en-US" altLang="en-US" sz="2400" dirty="0">
                <a:ea typeface="ＭＳ Ｐゴシック" panose="020B0600070205080204" pitchFamily="34" charset="-128"/>
              </a:rPr>
              <a:t>-score = -0.50 </a:t>
            </a:r>
            <a:r>
              <a:rPr lang="en-US" altLang="en-US" sz="2400" dirty="0">
                <a:ea typeface="ＭＳ Ｐゴシック" panose="020B0600070205080204" pitchFamily="34" charset="-128"/>
                <a:sym typeface="Wingdings" panose="05000000000000000000" pitchFamily="2" charset="2"/>
              </a:rPr>
              <a:t></a:t>
            </a:r>
            <a:r>
              <a:rPr lang="en-US" altLang="en-US" sz="2400" dirty="0">
                <a:ea typeface="ＭＳ Ｐゴシック" panose="020B0600070205080204" pitchFamily="34" charset="-128"/>
              </a:rPr>
              <a:t> ½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SD </a:t>
            </a:r>
            <a:r>
              <a:rPr lang="en-US" altLang="en-US" sz="2400" u="sng" dirty="0">
                <a:ea typeface="ＭＳ Ｐゴシック" panose="020B0600070205080204" pitchFamily="34" charset="-128"/>
              </a:rPr>
              <a:t>below</a:t>
            </a:r>
            <a:r>
              <a:rPr lang="en-US" altLang="en-US" sz="2400" dirty="0">
                <a:ea typeface="ＭＳ Ｐゴシック" panose="020B0600070205080204" pitchFamily="34" charset="-128"/>
              </a:rPr>
              <a:t>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M</a:t>
            </a:r>
          </a:p>
          <a:p>
            <a:pPr lvl="4" algn="ctr">
              <a:lnSpc>
                <a:spcPct val="9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algn="ctr">
              <a:lnSpc>
                <a:spcPct val="90000"/>
              </a:lnSpc>
            </a:pPr>
            <a:r>
              <a:rPr lang="en-US" altLang="en-US" sz="2800" dirty="0"/>
              <a:t>Can compare </a:t>
            </a:r>
            <a:r>
              <a:rPr lang="en-US" altLang="en-US" sz="2800" i="1" dirty="0">
                <a:latin typeface="Times New Roman" panose="02020603050405020304" pitchFamily="18" charset="0"/>
              </a:rPr>
              <a:t>z</a:t>
            </a:r>
            <a:r>
              <a:rPr lang="en-US" altLang="en-US" sz="2800" dirty="0"/>
              <a:t>-scores from 2 or more variables originally measured in differing units</a:t>
            </a:r>
          </a:p>
        </p:txBody>
      </p:sp>
      <p:sp>
        <p:nvSpPr>
          <p:cNvPr id="8" name="Rectangle 7"/>
          <p:cNvSpPr/>
          <p:nvPr/>
        </p:nvSpPr>
        <p:spPr>
          <a:xfrm>
            <a:off x="4309643" y="6293932"/>
            <a:ext cx="4256230" cy="3177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en-US" b="1" dirty="0">
                <a:solidFill>
                  <a:srgbClr val="FF0000"/>
                </a:solidFill>
              </a:rPr>
              <a:t>Standardizing does </a:t>
            </a:r>
            <a:r>
              <a:rPr lang="en-US" altLang="en-US" b="1" u="sng" dirty="0">
                <a:solidFill>
                  <a:srgbClr val="FF0000"/>
                </a:solidFill>
              </a:rPr>
              <a:t>NOT</a:t>
            </a:r>
            <a:r>
              <a:rPr lang="en-US" altLang="en-US" b="1" dirty="0">
                <a:solidFill>
                  <a:srgbClr val="FF0000"/>
                </a:solidFill>
              </a:rPr>
              <a:t> “normalize” data</a:t>
            </a:r>
          </a:p>
        </p:txBody>
      </p:sp>
    </p:spTree>
    <p:extLst>
      <p:ext uri="{BB962C8B-B14F-4D97-AF65-F5344CB8AC3E}">
        <p14:creationId xmlns:p14="http://schemas.microsoft.com/office/powerpoint/2010/main" val="363065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B4028482-F53A-4442-AB14-9B7A43F44F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9538</TotalTime>
  <Words>2248</Words>
  <Application>Microsoft Office PowerPoint</Application>
  <PresentationFormat>Widescreen</PresentationFormat>
  <Paragraphs>395</Paragraphs>
  <Slides>30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5" baseType="lpstr">
      <vt:lpstr>メイリオ</vt:lpstr>
      <vt:lpstr>ＭＳ Ｐゴシック</vt:lpstr>
      <vt:lpstr>Arial</vt:lpstr>
      <vt:lpstr>Calibri</vt:lpstr>
      <vt:lpstr>Cambria Math</vt:lpstr>
      <vt:lpstr>Courier New</vt:lpstr>
      <vt:lpstr>Symbol</vt:lpstr>
      <vt:lpstr>Times New Roman</vt:lpstr>
      <vt:lpstr>Tw Cen MT</vt:lpstr>
      <vt:lpstr>Tw Cen MT Condensed</vt:lpstr>
      <vt:lpstr>Wingdings</vt:lpstr>
      <vt:lpstr>Wingdings 2</vt:lpstr>
      <vt:lpstr>Wingdings 3</vt:lpstr>
      <vt:lpstr>Integral</vt:lpstr>
      <vt:lpstr>Equation</vt:lpstr>
      <vt:lpstr>Cohen chap 4. standard &amp; normal</vt:lpstr>
      <vt:lpstr>Exploring Quantitative Data</vt:lpstr>
      <vt:lpstr>Density Curves &amp; Normal Distributions</vt:lpstr>
      <vt:lpstr>Density Curves &amp; Normal Distributions</vt:lpstr>
      <vt:lpstr>Normal distribution</vt:lpstr>
      <vt:lpstr>PowerPoint Presentation</vt:lpstr>
      <vt:lpstr>Normal distributionS</vt:lpstr>
      <vt:lpstr>Density Curves &amp; Normal Distributions</vt:lpstr>
      <vt:lpstr>Z-scores</vt:lpstr>
      <vt:lpstr>Example: draw a picture</vt:lpstr>
      <vt:lpstr>EXAMPLE: calculate z-score</vt:lpstr>
      <vt:lpstr>Using z-scores in the table</vt:lpstr>
      <vt:lpstr>Examples: standardizing scores </vt:lpstr>
      <vt:lpstr>Examples: finding probabilities</vt:lpstr>
      <vt:lpstr>Examples: using percentiles</vt:lpstr>
      <vt:lpstr>Other normal distributions</vt:lpstr>
      <vt:lpstr>Examples: convert scores</vt:lpstr>
      <vt:lpstr>Parameters &amp; statistics</vt:lpstr>
      <vt:lpstr>Example: sleep</vt:lpstr>
      <vt:lpstr>Statistical estimation</vt:lpstr>
      <vt:lpstr>Sampling distribution</vt:lpstr>
      <vt:lpstr>Sampling distribution for the MEAN</vt:lpstr>
      <vt:lpstr>EXAMPLE: bank calls</vt:lpstr>
      <vt:lpstr>Sampling distribution for the MEAN</vt:lpstr>
      <vt:lpstr>Example: bank calls</vt:lpstr>
      <vt:lpstr>The central limit theorem</vt:lpstr>
      <vt:lpstr>Examples: finding probabilities</vt:lpstr>
      <vt:lpstr>Example: cancer dataset</vt:lpstr>
      <vt:lpstr>SPSS: create a z-score variable</vt:lpstr>
      <vt:lpstr>SPSS: transforming variables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Cohen chap 1. Intro to Stats</dc:title>
  <dc:creator>Sarah Schwartz</dc:creator>
  <cp:lastModifiedBy>Sarah Schwartz</cp:lastModifiedBy>
  <cp:revision>56</cp:revision>
  <cp:lastPrinted>2015-07-01T18:20:46Z</cp:lastPrinted>
  <dcterms:created xsi:type="dcterms:W3CDTF">2015-07-01T07:12:06Z</dcterms:created>
  <dcterms:modified xsi:type="dcterms:W3CDTF">2018-01-25T22:07:00Z</dcterms:modified>
</cp:coreProperties>
</file>

<file path=docProps/thumbnail.jpeg>
</file>